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Lst>
  <p:sldSz cy="7772400" cx="10058400"/>
  <p:notesSz cx="6858000" cy="9144000"/>
  <p:embeddedFontLst>
    <p:embeddedFont>
      <p:font typeface="Vibur"/>
      <p:regular r:id="rId13"/>
    </p:embeddedFont>
    <p:embeddedFont>
      <p:font typeface="Short Stack"/>
      <p:regular r:id="rId14"/>
    </p:embeddedFont>
    <p:embeddedFont>
      <p:font typeface="Barriecito"/>
      <p:regular r:id="rId15"/>
    </p:embeddedFont>
    <p:embeddedFont>
      <p:font typeface="Fredericka the Great"/>
      <p:regular r:id="rId16"/>
    </p:embeddedFont>
    <p:embeddedFont>
      <p:font typeface="Happy Monkey"/>
      <p:regular r:id="rId17"/>
    </p:embeddedFont>
    <p:embeddedFont>
      <p:font typeface="Zeyada"/>
      <p:regular r:id="rId18"/>
    </p:embeddedFont>
    <p:embeddedFont>
      <p:font typeface="Love Ya Like A Sister"/>
      <p:regular r:id="rId19"/>
    </p:embeddedFont>
    <p:embeddedFont>
      <p:font typeface="Life Savers"/>
      <p:regular r:id="rId20"/>
      <p:bold r:id="rId21"/>
    </p:embeddedFont>
    <p:embeddedFont>
      <p:font typeface="Kristi"/>
      <p:regular r:id="rId22"/>
    </p:embeddedFont>
    <p:embeddedFont>
      <p:font typeface="Ribeye Marrow"/>
      <p:regular r:id="rId23"/>
    </p:embeddedFont>
    <p:embeddedFont>
      <p:font typeface="New Rocker"/>
      <p:regular r:id="rId24"/>
    </p:embeddedFont>
    <p:embeddedFont>
      <p:font typeface="Satisfy"/>
      <p:regular r:id="rId25"/>
    </p:embeddedFont>
    <p:embeddedFont>
      <p:font typeface="Comfortaa"/>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747775"/>
          </p15:clr>
        </p15:guide>
        <p15:guide id="2" pos="316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0DCA500-E5FB-4428-950C-DE41321602BC}">
  <a:tblStyle styleId="{80DCA500-E5FB-4428-950C-DE41321602B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ifeSavers-regular.fntdata"/><Relationship Id="rId22" Type="http://schemas.openxmlformats.org/officeDocument/2006/relationships/font" Target="fonts/Kristi-regular.fntdata"/><Relationship Id="rId21" Type="http://schemas.openxmlformats.org/officeDocument/2006/relationships/font" Target="fonts/LifeSavers-bold.fntdata"/><Relationship Id="rId24" Type="http://schemas.openxmlformats.org/officeDocument/2006/relationships/font" Target="fonts/NewRocker-regular.fntdata"/><Relationship Id="rId23" Type="http://schemas.openxmlformats.org/officeDocument/2006/relationships/font" Target="fonts/RibeyeMarrow-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omfortaa-regular.fntdata"/><Relationship Id="rId25" Type="http://schemas.openxmlformats.org/officeDocument/2006/relationships/font" Target="fonts/Satisfy-regular.fntdata"/><Relationship Id="rId27" Type="http://schemas.openxmlformats.org/officeDocument/2006/relationships/font" Target="fonts/Comfortaa-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Vibur-regular.fntdata"/><Relationship Id="rId12" Type="http://schemas.openxmlformats.org/officeDocument/2006/relationships/slide" Target="slides/slide6.xml"/><Relationship Id="rId15" Type="http://schemas.openxmlformats.org/officeDocument/2006/relationships/font" Target="fonts/Barriecito-regular.fntdata"/><Relationship Id="rId14" Type="http://schemas.openxmlformats.org/officeDocument/2006/relationships/font" Target="fonts/ShortStack-regular.fntdata"/><Relationship Id="rId17" Type="http://schemas.openxmlformats.org/officeDocument/2006/relationships/font" Target="fonts/HappyMonkey-regular.fntdata"/><Relationship Id="rId16" Type="http://schemas.openxmlformats.org/officeDocument/2006/relationships/font" Target="fonts/FrederickatheGreat-regular.fntdata"/><Relationship Id="rId19" Type="http://schemas.openxmlformats.org/officeDocument/2006/relationships/font" Target="fonts/LoveYaLikeASister-regular.fntdata"/><Relationship Id="rId18" Type="http://schemas.openxmlformats.org/officeDocument/2006/relationships/font" Target="fonts/Zeyad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cc92d2fe50_0_4: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cc92d2fe5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cc92d2fe50_0_15: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cc92d2fe5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cc92d2fe50_0_34: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cc92d2fe50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cc92d2fe50_0_48: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cc92d2fe5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cc92d2fe50_0_78: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cc92d2fe5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1" name="Google Shape;11;p2"/>
          <p:cNvSpPr txBox="1"/>
          <p:nvPr>
            <p:ph idx="1" type="subTitle"/>
          </p:nvPr>
        </p:nvSpPr>
        <p:spPr>
          <a:xfrm>
            <a:off x="342870" y="4282678"/>
            <a:ext cx="9372600" cy="11976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p:nvPr>
            <p:ph idx="1" type="body"/>
          </p:nvPr>
        </p:nvSpPr>
        <p:spPr>
          <a:xfrm>
            <a:off x="342870" y="4763362"/>
            <a:ext cx="9372600" cy="1965600"/>
          </a:xfrm>
          <a:prstGeom prst="rect">
            <a:avLst/>
          </a:prstGeom>
        </p:spPr>
        <p:txBody>
          <a:bodyPr anchorCtr="0" anchor="t" bIns="113100" lIns="113100" spcFirstLastPara="1" rIns="113100" wrap="square" tIns="113100">
            <a:normAutofit/>
          </a:bodyPr>
          <a:lstStyle>
            <a:lvl1pPr indent="-368300" lvl="0" marL="457200" algn="ctr">
              <a:spcBef>
                <a:spcPts val="0"/>
              </a:spcBef>
              <a:spcAft>
                <a:spcPts val="0"/>
              </a:spcAft>
              <a:buSzPts val="22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 name="Google Shape;18;p4"/>
          <p:cNvSpPr txBox="1"/>
          <p:nvPr>
            <p:ph idx="1" type="body"/>
          </p:nvPr>
        </p:nvSpPr>
        <p:spPr>
          <a:xfrm>
            <a:off x="342870" y="1741518"/>
            <a:ext cx="9372600" cy="5162700"/>
          </a:xfrm>
          <a:prstGeom prst="rect">
            <a:avLst/>
          </a:prstGeom>
        </p:spPr>
        <p:txBody>
          <a:bodyPr anchorCtr="0" anchor="t"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113100" lIns="113100" spcFirstLastPara="1" rIns="113100" wrap="square" tIns="11310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113100" lIns="113100" spcFirstLastPara="1" rIns="113100" wrap="square" tIns="11310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700" cy="6181800"/>
          </a:xfrm>
          <a:prstGeom prst="rect">
            <a:avLst/>
          </a:prstGeom>
        </p:spPr>
        <p:txBody>
          <a:bodyPr anchorCtr="0" anchor="ctr" bIns="113100" lIns="113100" spcFirstLastPara="1" rIns="113100" wrap="square" tIns="11310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p9"/>
          <p:cNvSpPr txBox="1"/>
          <p:nvPr>
            <p:ph idx="2" type="body"/>
          </p:nvPr>
        </p:nvSpPr>
        <p:spPr>
          <a:xfrm>
            <a:off x="5433450" y="1094158"/>
            <a:ext cx="4220700" cy="5583600"/>
          </a:xfrm>
          <a:prstGeom prst="rect">
            <a:avLst/>
          </a:prstGeom>
        </p:spPr>
        <p:txBody>
          <a:bodyPr anchorCtr="0" anchor="ctr"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113100" lIns="113100" spcFirstLastPara="1" rIns="113100" wrap="square" tIns="113100">
            <a:normAutofit/>
          </a:bodyPr>
          <a:lstStyle>
            <a:lvl1pPr indent="-228600" lvl="0" marL="457200">
              <a:lnSpc>
                <a:spcPct val="100000"/>
              </a:lnSpc>
              <a:spcBef>
                <a:spcPts val="0"/>
              </a:spcBef>
              <a:spcAft>
                <a:spcPts val="0"/>
              </a:spcAft>
              <a:buSzPts val="22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0"/>
              </a:spcBef>
              <a:spcAft>
                <a:spcPts val="0"/>
              </a:spcAft>
              <a:buClr>
                <a:schemeClr val="dk2"/>
              </a:buClr>
              <a:buSzPts val="1700"/>
              <a:buChar char="○"/>
              <a:defRPr sz="1700">
                <a:solidFill>
                  <a:schemeClr val="dk2"/>
                </a:solidFill>
              </a:defRPr>
            </a:lvl2pPr>
            <a:lvl3pPr indent="-336550" lvl="2" marL="1371600">
              <a:lnSpc>
                <a:spcPct val="115000"/>
              </a:lnSpc>
              <a:spcBef>
                <a:spcPts val="0"/>
              </a:spcBef>
              <a:spcAft>
                <a:spcPts val="0"/>
              </a:spcAft>
              <a:buClr>
                <a:schemeClr val="dk2"/>
              </a:buClr>
              <a:buSzPts val="1700"/>
              <a:buChar char="■"/>
              <a:defRPr sz="1700">
                <a:solidFill>
                  <a:schemeClr val="dk2"/>
                </a:solidFill>
              </a:defRPr>
            </a:lvl3pPr>
            <a:lvl4pPr indent="-336550" lvl="3" marL="1828800">
              <a:lnSpc>
                <a:spcPct val="115000"/>
              </a:lnSpc>
              <a:spcBef>
                <a:spcPts val="0"/>
              </a:spcBef>
              <a:spcAft>
                <a:spcPts val="0"/>
              </a:spcAft>
              <a:buClr>
                <a:schemeClr val="dk2"/>
              </a:buClr>
              <a:buSzPts val="1700"/>
              <a:buChar char="●"/>
              <a:defRPr sz="1700">
                <a:solidFill>
                  <a:schemeClr val="dk2"/>
                </a:solidFill>
              </a:defRPr>
            </a:lvl4pPr>
            <a:lvl5pPr indent="-336550" lvl="4" marL="2286000">
              <a:lnSpc>
                <a:spcPct val="115000"/>
              </a:lnSpc>
              <a:spcBef>
                <a:spcPts val="0"/>
              </a:spcBef>
              <a:spcAft>
                <a:spcPts val="0"/>
              </a:spcAft>
              <a:buClr>
                <a:schemeClr val="dk2"/>
              </a:buClr>
              <a:buSzPts val="1700"/>
              <a:buChar char="○"/>
              <a:defRPr sz="1700">
                <a:solidFill>
                  <a:schemeClr val="dk2"/>
                </a:solidFill>
              </a:defRPr>
            </a:lvl5pPr>
            <a:lvl6pPr indent="-336550" lvl="5" marL="2743200">
              <a:lnSpc>
                <a:spcPct val="115000"/>
              </a:lnSpc>
              <a:spcBef>
                <a:spcPts val="0"/>
              </a:spcBef>
              <a:spcAft>
                <a:spcPts val="0"/>
              </a:spcAft>
              <a:buClr>
                <a:schemeClr val="dk2"/>
              </a:buClr>
              <a:buSzPts val="1700"/>
              <a:buChar char="■"/>
              <a:defRPr sz="1700">
                <a:solidFill>
                  <a:schemeClr val="dk2"/>
                </a:solidFill>
              </a:defRPr>
            </a:lvl6pPr>
            <a:lvl7pPr indent="-336550" lvl="6" marL="3200400">
              <a:lnSpc>
                <a:spcPct val="115000"/>
              </a:lnSpc>
              <a:spcBef>
                <a:spcPts val="0"/>
              </a:spcBef>
              <a:spcAft>
                <a:spcPts val="0"/>
              </a:spcAft>
              <a:buClr>
                <a:schemeClr val="dk2"/>
              </a:buClr>
              <a:buSzPts val="1700"/>
              <a:buChar char="●"/>
              <a:defRPr sz="1700">
                <a:solidFill>
                  <a:schemeClr val="dk2"/>
                </a:solidFill>
              </a:defRPr>
            </a:lvl7pPr>
            <a:lvl8pPr indent="-336550" lvl="7" marL="3657600">
              <a:lnSpc>
                <a:spcPct val="115000"/>
              </a:lnSpc>
              <a:spcBef>
                <a:spcPts val="0"/>
              </a:spcBef>
              <a:spcAft>
                <a:spcPts val="0"/>
              </a:spcAft>
              <a:buClr>
                <a:schemeClr val="dk2"/>
              </a:buClr>
              <a:buSzPts val="1700"/>
              <a:buChar char="○"/>
              <a:defRPr sz="1700">
                <a:solidFill>
                  <a:schemeClr val="dk2"/>
                </a:solidFill>
              </a:defRPr>
            </a:lvl8pPr>
            <a:lvl9pPr indent="-336550" lvl="8" marL="4114800">
              <a:lnSpc>
                <a:spcPct val="115000"/>
              </a:lnSpc>
              <a:spcBef>
                <a:spcPts val="0"/>
              </a:spcBef>
              <a:spcAft>
                <a:spcPts val="0"/>
              </a:spcAft>
              <a:buClr>
                <a:schemeClr val="dk2"/>
              </a:buClr>
              <a:buSzPts val="1700"/>
              <a:buChar char="■"/>
              <a:defRPr sz="1700">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mailto:katherine.bagley@lakeoconeeacademy.org" TargetMode="External"/><Relationship Id="rId4" Type="http://schemas.openxmlformats.org/officeDocument/2006/relationships/hyperlink" Target="mailto:shay.craig@lakeoconeeacademy.org" TargetMode="External"/><Relationship Id="rId5" Type="http://schemas.openxmlformats.org/officeDocument/2006/relationships/hyperlink" Target="mailto:leslie.whitton@lakeoconeeacademy.org" TargetMode="External"/><Relationship Id="rId6" Type="http://schemas.openxmlformats.org/officeDocument/2006/relationships/hyperlink" Target="mailto:brittany.wisner@lakeoconeeacademy.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jpg"/><Relationship Id="rId5" Type="http://schemas.openxmlformats.org/officeDocument/2006/relationships/image" Target="../media/image13.png"/><Relationship Id="rId6" Type="http://schemas.openxmlformats.org/officeDocument/2006/relationships/image" Target="../media/image15.png"/></Relationships>
</file>

<file path=ppt/slides/_rels/slide5.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20.png"/><Relationship Id="rId13" Type="http://schemas.openxmlformats.org/officeDocument/2006/relationships/image" Target="../media/image22.png"/><Relationship Id="rId12" Type="http://schemas.openxmlformats.org/officeDocument/2006/relationships/image" Target="../media/image16.png"/><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12.png"/><Relationship Id="rId14" Type="http://schemas.openxmlformats.org/officeDocument/2006/relationships/image" Target="../media/image23.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9.png"/><Relationship Id="rId8"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219200" y="2271398"/>
            <a:ext cx="3620000" cy="3620000"/>
          </a:xfrm>
          <a:prstGeom prst="rect">
            <a:avLst/>
          </a:prstGeom>
          <a:noFill/>
          <a:ln>
            <a:noFill/>
          </a:ln>
        </p:spPr>
      </p:pic>
      <p:sp>
        <p:nvSpPr>
          <p:cNvPr id="55" name="Google Shape;55;p13"/>
          <p:cNvSpPr txBox="1"/>
          <p:nvPr/>
        </p:nvSpPr>
        <p:spPr>
          <a:xfrm>
            <a:off x="1044450" y="841150"/>
            <a:ext cx="79695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600">
                <a:solidFill>
                  <a:srgbClr val="0000FF"/>
                </a:solidFill>
                <a:latin typeface="Barriecito"/>
                <a:ea typeface="Barriecito"/>
                <a:cs typeface="Barriecito"/>
                <a:sym typeface="Barriecito"/>
              </a:rPr>
              <a:t>Summer Work</a:t>
            </a:r>
            <a:endParaRPr sz="9600">
              <a:solidFill>
                <a:srgbClr val="0000FF"/>
              </a:solidFill>
              <a:latin typeface="Barriecito"/>
              <a:ea typeface="Barriecito"/>
              <a:cs typeface="Barriecito"/>
              <a:sym typeface="Barriecito"/>
            </a:endParaRPr>
          </a:p>
        </p:txBody>
      </p:sp>
      <p:sp>
        <p:nvSpPr>
          <p:cNvPr id="56" name="Google Shape;56;p13"/>
          <p:cNvSpPr txBox="1"/>
          <p:nvPr/>
        </p:nvSpPr>
        <p:spPr>
          <a:xfrm>
            <a:off x="708300" y="5891400"/>
            <a:ext cx="86418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9600">
                <a:solidFill>
                  <a:srgbClr val="0000FF"/>
                </a:solidFill>
                <a:latin typeface="Barriecito"/>
                <a:ea typeface="Barriecito"/>
                <a:cs typeface="Barriecito"/>
                <a:sym typeface="Barriecito"/>
              </a:rPr>
              <a:t>Rising 1st Grade</a:t>
            </a:r>
            <a:endParaRPr sz="9600">
              <a:solidFill>
                <a:srgbClr val="0000FF"/>
              </a:solidFill>
              <a:latin typeface="Barriecito"/>
              <a:ea typeface="Barriecito"/>
              <a:cs typeface="Barriecito"/>
              <a:sym typeface="Barriecito"/>
            </a:endParaRPr>
          </a:p>
        </p:txBody>
      </p:sp>
      <p:sp>
        <p:nvSpPr>
          <p:cNvPr id="57" name="Google Shape;57;p13"/>
          <p:cNvSpPr txBox="1"/>
          <p:nvPr/>
        </p:nvSpPr>
        <p:spPr>
          <a:xfrm>
            <a:off x="127775" y="88550"/>
            <a:ext cx="97599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800">
                <a:solidFill>
                  <a:srgbClr val="0000FF"/>
                </a:solidFill>
                <a:latin typeface="Barriecito"/>
                <a:ea typeface="Barriecito"/>
                <a:cs typeface="Barriecito"/>
                <a:sym typeface="Barriecito"/>
              </a:rPr>
              <a:t>Student Name: </a:t>
            </a:r>
            <a:r>
              <a:rPr lang="en" sz="4800">
                <a:solidFill>
                  <a:srgbClr val="0000FF"/>
                </a:solidFill>
                <a:latin typeface="Short Stack"/>
                <a:ea typeface="Short Stack"/>
                <a:cs typeface="Short Stack"/>
                <a:sym typeface="Short Stack"/>
              </a:rPr>
              <a:t>______________</a:t>
            </a:r>
            <a:endParaRPr sz="4800">
              <a:solidFill>
                <a:srgbClr val="0000FF"/>
              </a:solidFill>
              <a:latin typeface="Short Stack"/>
              <a:ea typeface="Short Stack"/>
              <a:cs typeface="Short Stack"/>
              <a:sym typeface="Short Stack"/>
            </a:endParaRPr>
          </a:p>
        </p:txBody>
      </p:sp>
      <p:sp>
        <p:nvSpPr>
          <p:cNvPr id="58" name="Google Shape;58;p13"/>
          <p:cNvSpPr txBox="1"/>
          <p:nvPr/>
        </p:nvSpPr>
        <p:spPr>
          <a:xfrm>
            <a:off x="3507725" y="3250250"/>
            <a:ext cx="3000000" cy="153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800">
                <a:solidFill>
                  <a:schemeClr val="dk1"/>
                </a:solidFill>
                <a:latin typeface="Barriecito"/>
                <a:ea typeface="Barriecito"/>
                <a:cs typeface="Barriecito"/>
                <a:sym typeface="Barriecito"/>
              </a:rPr>
              <a:t>2024</a:t>
            </a:r>
            <a:endParaRPr sz="6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nvSpPr>
        <p:spPr>
          <a:xfrm>
            <a:off x="577200" y="149075"/>
            <a:ext cx="89040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6000">
                <a:solidFill>
                  <a:srgbClr val="0000FF"/>
                </a:solidFill>
                <a:latin typeface="Barriecito"/>
                <a:ea typeface="Barriecito"/>
                <a:cs typeface="Barriecito"/>
                <a:sym typeface="Barriecito"/>
              </a:rPr>
              <a:t>Summer Work Information</a:t>
            </a:r>
            <a:endParaRPr sz="6000">
              <a:solidFill>
                <a:srgbClr val="0000FF"/>
              </a:solidFill>
              <a:latin typeface="Barriecito"/>
              <a:ea typeface="Barriecito"/>
              <a:cs typeface="Barriecito"/>
              <a:sym typeface="Barriecito"/>
            </a:endParaRPr>
          </a:p>
        </p:txBody>
      </p:sp>
      <p:sp>
        <p:nvSpPr>
          <p:cNvPr id="64" name="Google Shape;64;p14"/>
          <p:cNvSpPr txBox="1"/>
          <p:nvPr/>
        </p:nvSpPr>
        <p:spPr>
          <a:xfrm>
            <a:off x="364800" y="1044325"/>
            <a:ext cx="9328800" cy="163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u="sng">
                <a:solidFill>
                  <a:schemeClr val="dk1"/>
                </a:solidFill>
                <a:latin typeface="Comfortaa"/>
                <a:ea typeface="Comfortaa"/>
                <a:cs typeface="Comfortaa"/>
                <a:sym typeface="Comfortaa"/>
              </a:rPr>
              <a:t>Why do you have summer work?</a:t>
            </a:r>
            <a:endParaRPr b="1" u="sng">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
                <a:solidFill>
                  <a:schemeClr val="dk1"/>
                </a:solidFill>
                <a:latin typeface="Comfortaa"/>
                <a:ea typeface="Comfortaa"/>
                <a:cs typeface="Comfortaa"/>
                <a:sym typeface="Comfortaa"/>
              </a:rPr>
              <a:t>Summer is a great time of the year!   We all need time to rest and recharge, but we also need time to prepare for what is to come. To help you prepare for the next school year, we believe it is important to continue to problem-solve, think critically, respond creatively, and communicate appropriately. To accomplish these goals, we have an established summer routine that will consist of reading, writing, and math. </a:t>
            </a:r>
            <a:endParaRPr/>
          </a:p>
        </p:txBody>
      </p:sp>
      <p:sp>
        <p:nvSpPr>
          <p:cNvPr id="65" name="Google Shape;65;p14"/>
          <p:cNvSpPr txBox="1"/>
          <p:nvPr/>
        </p:nvSpPr>
        <p:spPr>
          <a:xfrm>
            <a:off x="364800" y="2683513"/>
            <a:ext cx="9176400" cy="188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u="sng">
                <a:solidFill>
                  <a:schemeClr val="dk1"/>
                </a:solidFill>
                <a:latin typeface="Comfortaa"/>
                <a:ea typeface="Comfortaa"/>
                <a:cs typeface="Comfortaa"/>
                <a:sym typeface="Comfortaa"/>
              </a:rPr>
              <a:t>How do you turn in summer work?</a:t>
            </a:r>
            <a:endParaRPr b="1" u="sng">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
                <a:solidFill>
                  <a:schemeClr val="dk1"/>
                </a:solidFill>
                <a:latin typeface="Comfortaa"/>
                <a:ea typeface="Comfortaa"/>
                <a:cs typeface="Comfortaa"/>
                <a:sym typeface="Comfortaa"/>
              </a:rPr>
              <a:t>A paper copy of your summer work is due to your homeroom teacher on the first day of school. Please do not email your summer work to your teacher over the summer.  You may also choose to bring your work to Teacher Meet and Greet in July.</a:t>
            </a:r>
            <a:endParaRPr>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t/>
            </a:r>
            <a:endParaRPr b="1" u="sng">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b="1" lang="en" u="sng">
                <a:solidFill>
                  <a:schemeClr val="dk1"/>
                </a:solidFill>
                <a:latin typeface="Comfortaa"/>
                <a:ea typeface="Comfortaa"/>
                <a:cs typeface="Comfortaa"/>
                <a:sym typeface="Comfortaa"/>
              </a:rPr>
              <a:t>How will your summer work be graded? </a:t>
            </a:r>
            <a:endParaRPr b="1" u="sng">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
                <a:solidFill>
                  <a:schemeClr val="dk1"/>
                </a:solidFill>
                <a:latin typeface="Comfortaa"/>
                <a:ea typeface="Comfortaa"/>
                <a:cs typeface="Comfortaa"/>
                <a:sym typeface="Comfortaa"/>
              </a:rPr>
              <a:t>You will receive a Math classwork grade and an ELA classwork grade for your summer work.</a:t>
            </a:r>
            <a:endParaRPr/>
          </a:p>
        </p:txBody>
      </p:sp>
      <p:sp>
        <p:nvSpPr>
          <p:cNvPr id="66" name="Google Shape;66;p14"/>
          <p:cNvSpPr txBox="1"/>
          <p:nvPr/>
        </p:nvSpPr>
        <p:spPr>
          <a:xfrm>
            <a:off x="364800" y="4485350"/>
            <a:ext cx="8904000" cy="304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u="sng">
                <a:solidFill>
                  <a:schemeClr val="dk1"/>
                </a:solidFill>
                <a:latin typeface="Comfortaa"/>
                <a:ea typeface="Comfortaa"/>
                <a:cs typeface="Comfortaa"/>
                <a:sym typeface="Comfortaa"/>
              </a:rPr>
              <a:t>How do we communicate this summer?</a:t>
            </a:r>
            <a:endParaRPr b="1" u="sng">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
                <a:solidFill>
                  <a:schemeClr val="dk1"/>
                </a:solidFill>
                <a:latin typeface="Comfortaa"/>
                <a:ea typeface="Comfortaa"/>
                <a:cs typeface="Comfortaa"/>
                <a:sym typeface="Comfortaa"/>
              </a:rPr>
              <a:t>We have emailed all parents a copy of the summer work packet, sent a copy home with you, and there will be an extra copy of the summer work packet on LOA’s website. We will check our email intermittently throughout the summer. If you should have any questions or should need to contact us, please email one of us at:</a:t>
            </a:r>
            <a:endParaRPr>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t/>
            </a:r>
            <a:endParaRPr>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 sz="2000" u="sng">
                <a:solidFill>
                  <a:srgbClr val="1155CC"/>
                </a:solidFill>
                <a:latin typeface="Life Savers"/>
                <a:ea typeface="Life Savers"/>
                <a:cs typeface="Life Savers"/>
                <a:sym typeface="Life Savers"/>
                <a:hlinkClick r:id="rId3">
                  <a:extLst>
                    <a:ext uri="{A12FA001-AC4F-418D-AE19-62706E023703}">
                      <ahyp:hlinkClr val="tx"/>
                    </a:ext>
                  </a:extLst>
                </a:hlinkClick>
              </a:rPr>
              <a:t>katherine.bagley@lakeoconeeacademy.org</a:t>
            </a:r>
            <a:endParaRPr sz="2000">
              <a:solidFill>
                <a:schemeClr val="dk1"/>
              </a:solidFill>
              <a:latin typeface="Life Savers"/>
              <a:ea typeface="Life Savers"/>
              <a:cs typeface="Life Savers"/>
              <a:sym typeface="Life Savers"/>
            </a:endParaRPr>
          </a:p>
          <a:p>
            <a:pPr indent="0" lvl="0" marL="0" rtl="0" algn="l">
              <a:lnSpc>
                <a:spcPct val="115000"/>
              </a:lnSpc>
              <a:spcBef>
                <a:spcPts val="0"/>
              </a:spcBef>
              <a:spcAft>
                <a:spcPts val="0"/>
              </a:spcAft>
              <a:buNone/>
            </a:pPr>
            <a:r>
              <a:rPr lang="en" sz="2000" u="sng">
                <a:solidFill>
                  <a:srgbClr val="1155CC"/>
                </a:solidFill>
                <a:latin typeface="Life Savers"/>
                <a:ea typeface="Life Savers"/>
                <a:cs typeface="Life Savers"/>
                <a:sym typeface="Life Savers"/>
                <a:hlinkClick r:id="rId4">
                  <a:extLst>
                    <a:ext uri="{A12FA001-AC4F-418D-AE19-62706E023703}">
                      <ahyp:hlinkClr val="tx"/>
                    </a:ext>
                  </a:extLst>
                </a:hlinkClick>
              </a:rPr>
              <a:t>shay.craig@lakeoconeeacademy.org</a:t>
            </a:r>
            <a:endParaRPr sz="2000">
              <a:solidFill>
                <a:schemeClr val="dk1"/>
              </a:solidFill>
              <a:latin typeface="Life Savers"/>
              <a:ea typeface="Life Savers"/>
              <a:cs typeface="Life Savers"/>
              <a:sym typeface="Life Savers"/>
            </a:endParaRPr>
          </a:p>
          <a:p>
            <a:pPr indent="0" lvl="0" marL="0" rtl="0" algn="l">
              <a:lnSpc>
                <a:spcPct val="115000"/>
              </a:lnSpc>
              <a:spcBef>
                <a:spcPts val="0"/>
              </a:spcBef>
              <a:spcAft>
                <a:spcPts val="0"/>
              </a:spcAft>
              <a:buNone/>
            </a:pPr>
            <a:r>
              <a:rPr lang="en" sz="2000" u="sng">
                <a:solidFill>
                  <a:srgbClr val="1155CC"/>
                </a:solidFill>
                <a:latin typeface="Life Savers"/>
                <a:ea typeface="Life Savers"/>
                <a:cs typeface="Life Savers"/>
                <a:sym typeface="Life Savers"/>
                <a:hlinkClick r:id="rId5">
                  <a:extLst>
                    <a:ext uri="{A12FA001-AC4F-418D-AE19-62706E023703}">
                      <ahyp:hlinkClr val="tx"/>
                    </a:ext>
                  </a:extLst>
                </a:hlinkClick>
              </a:rPr>
              <a:t>leslie.whitton@lakeoconeeacademy.org</a:t>
            </a:r>
            <a:endParaRPr sz="2000">
              <a:solidFill>
                <a:schemeClr val="dk1"/>
              </a:solidFill>
              <a:latin typeface="Life Savers"/>
              <a:ea typeface="Life Savers"/>
              <a:cs typeface="Life Savers"/>
              <a:sym typeface="Life Savers"/>
            </a:endParaRPr>
          </a:p>
          <a:p>
            <a:pPr indent="0" lvl="0" marL="0" rtl="0" algn="l">
              <a:lnSpc>
                <a:spcPct val="115000"/>
              </a:lnSpc>
              <a:spcBef>
                <a:spcPts val="0"/>
              </a:spcBef>
              <a:spcAft>
                <a:spcPts val="0"/>
              </a:spcAft>
              <a:buNone/>
            </a:pPr>
            <a:r>
              <a:rPr lang="en" sz="2000" u="sng">
                <a:solidFill>
                  <a:srgbClr val="1155CC"/>
                </a:solidFill>
                <a:latin typeface="Life Savers"/>
                <a:ea typeface="Life Savers"/>
                <a:cs typeface="Life Savers"/>
                <a:sym typeface="Life Savers"/>
                <a:hlinkClick r:id="rId6">
                  <a:extLst>
                    <a:ext uri="{A12FA001-AC4F-418D-AE19-62706E023703}">
                      <ahyp:hlinkClr val="tx"/>
                    </a:ext>
                  </a:extLst>
                </a:hlinkClick>
              </a:rPr>
              <a:t>brittany.wisner@lakeoconeeacademy.org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p:nvPr/>
        </p:nvSpPr>
        <p:spPr>
          <a:xfrm rot="319187">
            <a:off x="2910185" y="1928035"/>
            <a:ext cx="1899381" cy="1987980"/>
          </a:xfrm>
          <a:prstGeom prst="ellipse">
            <a:avLst/>
          </a:prstGeom>
          <a:noFill/>
          <a:ln cap="flat" cmpd="sng" w="76200">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 name="Google Shape;72;p15"/>
          <p:cNvSpPr txBox="1"/>
          <p:nvPr/>
        </p:nvSpPr>
        <p:spPr>
          <a:xfrm>
            <a:off x="5508750" y="2041800"/>
            <a:ext cx="2622000" cy="2944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Zeyada"/>
                <a:ea typeface="Zeyada"/>
                <a:cs typeface="Zeyada"/>
                <a:sym typeface="Zeyada"/>
              </a:rPr>
              <a:t>Welcome to First Grade!</a:t>
            </a:r>
            <a:r>
              <a:rPr lang="en" sz="1300">
                <a:solidFill>
                  <a:schemeClr val="dk1"/>
                </a:solidFill>
                <a:latin typeface="Zeyada"/>
                <a:ea typeface="Zeyada"/>
                <a:cs typeface="Zeyada"/>
                <a:sym typeface="Zeyada"/>
              </a:rPr>
              <a:t> </a:t>
            </a:r>
            <a:r>
              <a:rPr lang="en" sz="1100">
                <a:solidFill>
                  <a:schemeClr val="dk1"/>
                </a:solidFill>
                <a:latin typeface="Kristi"/>
                <a:ea typeface="Kristi"/>
                <a:cs typeface="Kristi"/>
                <a:sym typeface="Kristi"/>
              </a:rPr>
              <a:t> </a:t>
            </a:r>
            <a:r>
              <a:rPr lang="en" sz="1100">
                <a:solidFill>
                  <a:schemeClr val="dk1"/>
                </a:solidFill>
                <a:latin typeface="Happy Monkey"/>
                <a:ea typeface="Happy Monkey"/>
                <a:cs typeface="Happy Monkey"/>
                <a:sym typeface="Happy Monkey"/>
              </a:rPr>
              <a:t>My name is Mrs. Bagley, and I am thrilled to meet each and every one of you!  My family moved to Greensboro from Gwinnett County in 2021 and we are loving life at the lake and LOA.  My husband, Jeremy and I have been married for 18 years, and have three boys in 5th, 6th, and 9th grades. I have been teaching for 10 years, and First Grade is my very favorite! </a:t>
            </a:r>
            <a:r>
              <a:rPr lang="en" sz="1200">
                <a:solidFill>
                  <a:schemeClr val="dk1"/>
                </a:solidFill>
                <a:latin typeface="Happy Monkey"/>
                <a:ea typeface="Happy Monkey"/>
                <a:cs typeface="Happy Monkey"/>
                <a:sym typeface="Happy Monkey"/>
              </a:rPr>
              <a:t> </a:t>
            </a:r>
            <a:r>
              <a:rPr lang="en" sz="1600">
                <a:solidFill>
                  <a:schemeClr val="dk1"/>
                </a:solidFill>
                <a:latin typeface="Zeyada"/>
                <a:ea typeface="Zeyada"/>
                <a:cs typeface="Zeyada"/>
                <a:sym typeface="Zeyada"/>
              </a:rPr>
              <a:t>It’s going to be a great year!</a:t>
            </a:r>
            <a:endParaRPr sz="2200">
              <a:solidFill>
                <a:schemeClr val="dk2"/>
              </a:solidFill>
            </a:endParaRPr>
          </a:p>
        </p:txBody>
      </p:sp>
      <p:sp>
        <p:nvSpPr>
          <p:cNvPr id="73" name="Google Shape;73;p15"/>
          <p:cNvSpPr txBox="1"/>
          <p:nvPr/>
        </p:nvSpPr>
        <p:spPr>
          <a:xfrm>
            <a:off x="152400" y="1907300"/>
            <a:ext cx="2822100" cy="273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chemeClr val="dk1"/>
                </a:solidFill>
                <a:latin typeface="Comfortaa"/>
                <a:ea typeface="Comfortaa"/>
                <a:cs typeface="Comfortaa"/>
                <a:sym typeface="Comfortaa"/>
              </a:rPr>
              <a:t>Welcome to </a:t>
            </a:r>
            <a:r>
              <a:rPr b="1" lang="en" sz="1100">
                <a:solidFill>
                  <a:schemeClr val="dk1"/>
                </a:solidFill>
                <a:latin typeface="Fredericka the Great"/>
                <a:ea typeface="Fredericka the Great"/>
                <a:cs typeface="Fredericka the Great"/>
                <a:sym typeface="Fredericka the Great"/>
              </a:rPr>
              <a:t>First Grade</a:t>
            </a:r>
            <a:r>
              <a:rPr lang="en" sz="1100">
                <a:solidFill>
                  <a:schemeClr val="dk1"/>
                </a:solidFill>
                <a:latin typeface="Comfortaa"/>
                <a:ea typeface="Comfortaa"/>
                <a:cs typeface="Comfortaa"/>
                <a:sym typeface="Comfortaa"/>
              </a:rPr>
              <a:t>! My name is Mrs. Craig and I can’t wait for our year together to start! I have lived in Greensboro my whole life! My husband, Mr. Craig, and I have been married for 12 years. We have </a:t>
            </a:r>
            <a:endParaRPr sz="1100">
              <a:solidFill>
                <a:schemeClr val="dk1"/>
              </a:solidFill>
              <a:latin typeface="Comfortaa"/>
              <a:ea typeface="Comfortaa"/>
              <a:cs typeface="Comfortaa"/>
              <a:sym typeface="Comfortaa"/>
            </a:endParaRPr>
          </a:p>
          <a:p>
            <a:pPr indent="0" lvl="0" marL="0" rtl="0" algn="l">
              <a:lnSpc>
                <a:spcPct val="115000"/>
              </a:lnSpc>
              <a:spcBef>
                <a:spcPts val="0"/>
              </a:spcBef>
              <a:spcAft>
                <a:spcPts val="0"/>
              </a:spcAft>
              <a:buNone/>
            </a:pPr>
            <a:r>
              <a:rPr lang="en" sz="1100">
                <a:solidFill>
                  <a:schemeClr val="dk1"/>
                </a:solidFill>
                <a:latin typeface="Comfortaa"/>
                <a:ea typeface="Comfortaa"/>
                <a:cs typeface="Comfortaa"/>
                <a:sym typeface="Comfortaa"/>
              </a:rPr>
              <a:t>two sweet girls, Julia and Abby Lou. My husband and I both teach here, and both of our girls attend school here. This will be my 11th year teaching and my 6th year teaching First Grade. This year is going to </a:t>
            </a:r>
            <a:r>
              <a:rPr lang="en">
                <a:solidFill>
                  <a:schemeClr val="dk1"/>
                </a:solidFill>
                <a:latin typeface="New Rocker"/>
                <a:ea typeface="New Rocker"/>
                <a:cs typeface="New Rocker"/>
                <a:sym typeface="New Rocker"/>
              </a:rPr>
              <a:t>rock</a:t>
            </a:r>
            <a:r>
              <a:rPr lang="en" sz="1100">
                <a:solidFill>
                  <a:schemeClr val="dk1"/>
                </a:solidFill>
                <a:latin typeface="Comfortaa"/>
                <a:ea typeface="Comfortaa"/>
                <a:cs typeface="Comfortaa"/>
                <a:sym typeface="Comfortaa"/>
              </a:rPr>
              <a:t>!</a:t>
            </a:r>
            <a:endParaRPr/>
          </a:p>
        </p:txBody>
      </p:sp>
      <p:pic>
        <p:nvPicPr>
          <p:cNvPr id="74" name="Google Shape;74;p15"/>
          <p:cNvPicPr preferRelativeResize="0"/>
          <p:nvPr/>
        </p:nvPicPr>
        <p:blipFill rotWithShape="1">
          <a:blip r:embed="rId3">
            <a:alphaModFix/>
          </a:blip>
          <a:srcRect b="-3219" l="-3689" r="3690" t="3220"/>
          <a:stretch/>
        </p:blipFill>
        <p:spPr>
          <a:xfrm rot="-619515">
            <a:off x="95227" y="5026965"/>
            <a:ext cx="1958313" cy="2142493"/>
          </a:xfrm>
          <a:prstGeom prst="ellipse">
            <a:avLst/>
          </a:prstGeom>
          <a:noFill/>
          <a:ln>
            <a:noFill/>
          </a:ln>
        </p:spPr>
      </p:pic>
      <p:sp>
        <p:nvSpPr>
          <p:cNvPr id="75" name="Google Shape;75;p15"/>
          <p:cNvSpPr/>
          <p:nvPr/>
        </p:nvSpPr>
        <p:spPr>
          <a:xfrm rot="319106">
            <a:off x="51613" y="5065816"/>
            <a:ext cx="2045506" cy="2064818"/>
          </a:xfrm>
          <a:prstGeom prst="ellipse">
            <a:avLst/>
          </a:prstGeom>
          <a:noFill/>
          <a:ln cap="flat" cmpd="sng" w="7620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5"/>
          <p:cNvSpPr txBox="1"/>
          <p:nvPr/>
        </p:nvSpPr>
        <p:spPr>
          <a:xfrm>
            <a:off x="7344450" y="5295950"/>
            <a:ext cx="2538900" cy="210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chemeClr val="dk1"/>
                </a:solidFill>
                <a:latin typeface="Comfortaa"/>
                <a:ea typeface="Comfortaa"/>
                <a:cs typeface="Comfortaa"/>
                <a:sym typeface="Comfortaa"/>
              </a:rPr>
              <a:t>Hi! My name is Mrs. Whitton and welcome to </a:t>
            </a:r>
            <a:r>
              <a:rPr b="1" lang="en" sz="1100">
                <a:solidFill>
                  <a:schemeClr val="dk1"/>
                </a:solidFill>
                <a:latin typeface="Fredericka the Great"/>
                <a:ea typeface="Fredericka the Great"/>
                <a:cs typeface="Fredericka the Great"/>
                <a:sym typeface="Fredericka the Great"/>
              </a:rPr>
              <a:t>First Grade. </a:t>
            </a:r>
            <a:r>
              <a:rPr lang="en" sz="1100">
                <a:solidFill>
                  <a:schemeClr val="dk1"/>
                </a:solidFill>
                <a:latin typeface="Comfortaa"/>
                <a:ea typeface="Comfortaa"/>
                <a:cs typeface="Comfortaa"/>
                <a:sym typeface="Comfortaa"/>
              </a:rPr>
              <a:t>This will be my 7th year teaching at LOA. I live on the lake in White Plains with my husband Rob and our dog Millie. We have been married for 33 years. We have three grown daughters and 1 grandson. I am so excited to get to know each of you this year!</a:t>
            </a:r>
            <a:endParaRPr/>
          </a:p>
        </p:txBody>
      </p:sp>
      <p:sp>
        <p:nvSpPr>
          <p:cNvPr id="77" name="Google Shape;77;p15"/>
          <p:cNvSpPr txBox="1"/>
          <p:nvPr/>
        </p:nvSpPr>
        <p:spPr>
          <a:xfrm>
            <a:off x="2133600" y="4696025"/>
            <a:ext cx="2622000" cy="2804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430">
                <a:solidFill>
                  <a:schemeClr val="dk2"/>
                </a:solidFill>
                <a:latin typeface="Vibur"/>
                <a:ea typeface="Vibur"/>
                <a:cs typeface="Vibur"/>
                <a:sym typeface="Vibur"/>
              </a:rPr>
              <a:t>Hello Firsties!</a:t>
            </a:r>
            <a:r>
              <a:rPr lang="en" sz="1230">
                <a:solidFill>
                  <a:schemeClr val="dk2"/>
                </a:solidFill>
                <a:latin typeface="Vibur"/>
                <a:ea typeface="Vibur"/>
                <a:cs typeface="Vibur"/>
                <a:sym typeface="Vibur"/>
              </a:rPr>
              <a:t> </a:t>
            </a:r>
            <a:r>
              <a:rPr lang="en" sz="1230">
                <a:solidFill>
                  <a:schemeClr val="dk2"/>
                </a:solidFill>
                <a:latin typeface="Love Ya Like A Sister"/>
                <a:ea typeface="Love Ya Like A Sister"/>
                <a:cs typeface="Love Ya Like A Sister"/>
                <a:sym typeface="Love Ya Like A Sister"/>
              </a:rPr>
              <a:t>My name is Mrs. Wisner. I live on a small family farm with my husband and our two kids, Maggie and Grady! I grew up in South Carolina and am a HUGE Gamecock fan! Our family loves to go to football games and be outdoors as much as possible! As the middle school cheerleading coach, I am full of LOA spirit! </a:t>
            </a:r>
            <a:r>
              <a:rPr lang="en" sz="1230">
                <a:solidFill>
                  <a:schemeClr val="dk2"/>
                </a:solidFill>
                <a:latin typeface="Satisfy"/>
                <a:ea typeface="Satisfy"/>
                <a:cs typeface="Satisfy"/>
                <a:sym typeface="Satisfy"/>
              </a:rPr>
              <a:t>I am so </a:t>
            </a:r>
            <a:r>
              <a:rPr lang="en" sz="1230">
                <a:solidFill>
                  <a:schemeClr val="dk2"/>
                </a:solidFill>
                <a:latin typeface="Ribeye Marrow"/>
                <a:ea typeface="Ribeye Marrow"/>
                <a:cs typeface="Ribeye Marrow"/>
                <a:sym typeface="Ribeye Marrow"/>
              </a:rPr>
              <a:t>EXCITED </a:t>
            </a:r>
            <a:r>
              <a:rPr lang="en" sz="1230">
                <a:solidFill>
                  <a:schemeClr val="dk2"/>
                </a:solidFill>
                <a:latin typeface="Satisfy"/>
                <a:ea typeface="Satisfy"/>
                <a:cs typeface="Satisfy"/>
                <a:sym typeface="Satisfy"/>
              </a:rPr>
              <a:t> to get to know each of you! </a:t>
            </a:r>
            <a:endParaRPr/>
          </a:p>
        </p:txBody>
      </p:sp>
      <p:pic>
        <p:nvPicPr>
          <p:cNvPr id="78" name="Google Shape;78;p15"/>
          <p:cNvPicPr preferRelativeResize="0"/>
          <p:nvPr/>
        </p:nvPicPr>
        <p:blipFill>
          <a:blip r:embed="rId4">
            <a:alphaModFix/>
          </a:blip>
          <a:stretch>
            <a:fillRect/>
          </a:stretch>
        </p:blipFill>
        <p:spPr>
          <a:xfrm>
            <a:off x="1774150" y="144150"/>
            <a:ext cx="6510092" cy="1763150"/>
          </a:xfrm>
          <a:prstGeom prst="rect">
            <a:avLst/>
          </a:prstGeom>
          <a:noFill/>
          <a:ln>
            <a:noFill/>
          </a:ln>
        </p:spPr>
      </p:pic>
      <p:pic>
        <p:nvPicPr>
          <p:cNvPr id="79" name="Google Shape;79;p15"/>
          <p:cNvPicPr preferRelativeResize="0"/>
          <p:nvPr/>
        </p:nvPicPr>
        <p:blipFill>
          <a:blip r:embed="rId5">
            <a:alphaModFix/>
          </a:blip>
          <a:stretch>
            <a:fillRect/>
          </a:stretch>
        </p:blipFill>
        <p:spPr>
          <a:xfrm>
            <a:off x="2991279" y="1957733"/>
            <a:ext cx="1717800" cy="1879800"/>
          </a:xfrm>
          <a:prstGeom prst="ellipse">
            <a:avLst/>
          </a:prstGeom>
          <a:noFill/>
          <a:ln>
            <a:noFill/>
          </a:ln>
        </p:spPr>
      </p:pic>
      <p:pic>
        <p:nvPicPr>
          <p:cNvPr id="80" name="Google Shape;80;p15"/>
          <p:cNvPicPr preferRelativeResize="0"/>
          <p:nvPr/>
        </p:nvPicPr>
        <p:blipFill>
          <a:blip r:embed="rId6">
            <a:alphaModFix/>
          </a:blip>
          <a:stretch>
            <a:fillRect/>
          </a:stretch>
        </p:blipFill>
        <p:spPr>
          <a:xfrm rot="303854">
            <a:off x="8032533" y="2484886"/>
            <a:ext cx="1757059" cy="1817328"/>
          </a:xfrm>
          <a:prstGeom prst="ellipse">
            <a:avLst/>
          </a:prstGeom>
          <a:noFill/>
          <a:ln>
            <a:noFill/>
          </a:ln>
        </p:spPr>
      </p:pic>
      <p:sp>
        <p:nvSpPr>
          <p:cNvPr id="81" name="Google Shape;81;p15"/>
          <p:cNvSpPr/>
          <p:nvPr/>
        </p:nvSpPr>
        <p:spPr>
          <a:xfrm rot="-686555">
            <a:off x="7996197" y="2438876"/>
            <a:ext cx="1829768" cy="1909372"/>
          </a:xfrm>
          <a:prstGeom prst="ellipse">
            <a:avLst/>
          </a:prstGeom>
          <a:noFill/>
          <a:ln cap="flat" cmpd="sng" w="7620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2" name="Google Shape;82;p15"/>
          <p:cNvPicPr preferRelativeResize="0"/>
          <p:nvPr/>
        </p:nvPicPr>
        <p:blipFill>
          <a:blip r:embed="rId7">
            <a:alphaModFix/>
          </a:blip>
          <a:stretch>
            <a:fillRect/>
          </a:stretch>
        </p:blipFill>
        <p:spPr>
          <a:xfrm>
            <a:off x="5489056" y="5387150"/>
            <a:ext cx="1900800" cy="2106300"/>
          </a:xfrm>
          <a:prstGeom prst="ellipse">
            <a:avLst/>
          </a:prstGeom>
          <a:noFill/>
          <a:ln>
            <a:noFill/>
          </a:ln>
        </p:spPr>
      </p:pic>
      <p:sp>
        <p:nvSpPr>
          <p:cNvPr id="83" name="Google Shape;83;p15"/>
          <p:cNvSpPr/>
          <p:nvPr/>
        </p:nvSpPr>
        <p:spPr>
          <a:xfrm rot="319106">
            <a:off x="5410472" y="5357071"/>
            <a:ext cx="1945174" cy="2052759"/>
          </a:xfrm>
          <a:prstGeom prst="ellipse">
            <a:avLst/>
          </a:prstGeom>
          <a:noFill/>
          <a:ln cap="flat" cmpd="sng" w="7620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nvSpPr>
        <p:spPr>
          <a:xfrm>
            <a:off x="1970400" y="71000"/>
            <a:ext cx="6117600" cy="73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3600" u="sng">
                <a:solidFill>
                  <a:srgbClr val="0000FF"/>
                </a:solidFill>
                <a:latin typeface="Barriecito"/>
                <a:ea typeface="Barriecito"/>
                <a:cs typeface="Barriecito"/>
                <a:sym typeface="Barriecito"/>
              </a:rPr>
              <a:t>Math Summer Work</a:t>
            </a:r>
            <a:endParaRPr sz="3600" u="sng">
              <a:solidFill>
                <a:srgbClr val="0000FF"/>
              </a:solidFill>
              <a:latin typeface="Barriecito"/>
              <a:ea typeface="Barriecito"/>
              <a:cs typeface="Barriecito"/>
              <a:sym typeface="Barriecito"/>
            </a:endParaRPr>
          </a:p>
        </p:txBody>
      </p:sp>
      <p:graphicFrame>
        <p:nvGraphicFramePr>
          <p:cNvPr id="89" name="Google Shape;89;p16"/>
          <p:cNvGraphicFramePr/>
          <p:nvPr/>
        </p:nvGraphicFramePr>
        <p:xfrm>
          <a:off x="184138" y="809900"/>
          <a:ext cx="3000000" cy="3000000"/>
        </p:xfrm>
        <a:graphic>
          <a:graphicData uri="http://schemas.openxmlformats.org/drawingml/2006/table">
            <a:tbl>
              <a:tblPr>
                <a:noFill/>
                <a:tableStyleId>{80DCA500-E5FB-4428-950C-DE41321602BC}</a:tableStyleId>
              </a:tblPr>
              <a:tblGrid>
                <a:gridCol w="1946550"/>
                <a:gridCol w="1946550"/>
                <a:gridCol w="1946550"/>
                <a:gridCol w="1946550"/>
                <a:gridCol w="1946550"/>
              </a:tblGrid>
              <a:tr h="1668950">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Happy Monkey"/>
                          <a:ea typeface="Happy Monkey"/>
                          <a:cs typeface="Happy Monkey"/>
                          <a:sym typeface="Happy Monkey"/>
                        </a:rPr>
                        <a:t>8 tiger sharks were swimming around together. 4 more tiger sharks joined them. How many tiger sharks were there altogether?</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Happy Monkey"/>
                          <a:ea typeface="Happy Monkey"/>
                          <a:cs typeface="Happy Monkey"/>
                          <a:sym typeface="Happy Monkey"/>
                        </a:rPr>
                        <a:t>Ways to make 5. </a:t>
                      </a:r>
                      <a:endParaRPr sz="1000">
                        <a:solidFill>
                          <a:schemeClr val="dk1"/>
                        </a:solidFill>
                        <a:latin typeface="Happy Monkey"/>
                        <a:ea typeface="Happy Monkey"/>
                        <a:cs typeface="Happy Monkey"/>
                        <a:sym typeface="Happy Monkey"/>
                      </a:endParaRPr>
                    </a:p>
                    <a:p>
                      <a:pPr indent="0" lvl="0" marL="0" rtl="0" algn="ctr">
                        <a:spcBef>
                          <a:spcPts val="0"/>
                        </a:spcBef>
                        <a:spcAft>
                          <a:spcPts val="0"/>
                        </a:spcAft>
                        <a:buClr>
                          <a:schemeClr val="dk1"/>
                        </a:buClr>
                        <a:buSzPts val="1100"/>
                        <a:buFont typeface="Arial"/>
                        <a:buNone/>
                      </a:pPr>
                      <a:r>
                        <a:rPr lang="en" sz="1000">
                          <a:solidFill>
                            <a:schemeClr val="dk1"/>
                          </a:solidFill>
                          <a:latin typeface="Happy Monkey"/>
                          <a:ea typeface="Happy Monkey"/>
                          <a:cs typeface="Happy Monkey"/>
                          <a:sym typeface="Happy Monkey"/>
                        </a:rPr>
                        <a:t>Write four  different addition equations that equal 5. </a:t>
                      </a:r>
                      <a:endParaRPr/>
                    </a:p>
                  </a:txBody>
                  <a:tcPr marT="91425" marB="91425" marR="91425" marL="91425"/>
                </a:tc>
                <a:tc>
                  <a:txBody>
                    <a:bodyPr/>
                    <a:lstStyle/>
                    <a:p>
                      <a:pPr indent="0" lvl="0" marL="0" rtl="0" algn="ctr">
                        <a:spcBef>
                          <a:spcPts val="0"/>
                        </a:spcBef>
                        <a:spcAft>
                          <a:spcPts val="0"/>
                        </a:spcAft>
                        <a:buNone/>
                      </a:pPr>
                      <a:r>
                        <a:rPr lang="en" sz="1000">
                          <a:solidFill>
                            <a:schemeClr val="dk1"/>
                          </a:solidFill>
                          <a:latin typeface="Happy Monkey"/>
                          <a:ea typeface="Happy Monkey"/>
                          <a:cs typeface="Happy Monkey"/>
                          <a:sym typeface="Happy Monkey"/>
                        </a:rPr>
                        <a:t>What is the name and value  of the coin?</a:t>
                      </a:r>
                      <a:endParaRPr sz="1000">
                        <a:solidFill>
                          <a:schemeClr val="dk1"/>
                        </a:solidFill>
                        <a:latin typeface="Happy Monkey"/>
                        <a:ea typeface="Happy Monkey"/>
                        <a:cs typeface="Happy Monkey"/>
                        <a:sym typeface="Happy Monkey"/>
                      </a:endParaRPr>
                    </a:p>
                    <a:p>
                      <a:pPr indent="0" lvl="0" marL="0" rtl="0" algn="ctr">
                        <a:spcBef>
                          <a:spcPts val="0"/>
                        </a:spcBef>
                        <a:spcAft>
                          <a:spcPts val="0"/>
                        </a:spcAft>
                        <a:buClr>
                          <a:schemeClr val="dk1"/>
                        </a:buClr>
                        <a:buSzPts val="1100"/>
                        <a:buFont typeface="Arial"/>
                        <a:buNone/>
                      </a:pPr>
                      <a:r>
                        <a:t/>
                      </a:r>
                      <a:endParaRPr sz="1000">
                        <a:solidFill>
                          <a:schemeClr val="dk1"/>
                        </a:solidFill>
                        <a:latin typeface="Happy Monkey"/>
                        <a:ea typeface="Happy Monkey"/>
                        <a:cs typeface="Happy Monkey"/>
                        <a:sym typeface="Happy Monkey"/>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Happy Monkey"/>
                          <a:ea typeface="Happy Monkey"/>
                          <a:cs typeface="Happy Monkey"/>
                          <a:sym typeface="Happy Monkey"/>
                        </a:rPr>
                        <a:t>Ways to make 6</a:t>
                      </a:r>
                      <a:endParaRPr sz="1000">
                        <a:solidFill>
                          <a:schemeClr val="dk1"/>
                        </a:solidFill>
                        <a:latin typeface="Happy Monkey"/>
                        <a:ea typeface="Happy Monkey"/>
                        <a:cs typeface="Happy Monkey"/>
                        <a:sym typeface="Happy Monkey"/>
                      </a:endParaRPr>
                    </a:p>
                    <a:p>
                      <a:pPr indent="0" lvl="0" marL="0" rtl="0" algn="ctr">
                        <a:spcBef>
                          <a:spcPts val="0"/>
                        </a:spcBef>
                        <a:spcAft>
                          <a:spcPts val="0"/>
                        </a:spcAft>
                        <a:buClr>
                          <a:schemeClr val="dk1"/>
                        </a:buClr>
                        <a:buSzPts val="1100"/>
                        <a:buFont typeface="Arial"/>
                        <a:buNone/>
                      </a:pPr>
                      <a:r>
                        <a:rPr lang="en" sz="1000">
                          <a:solidFill>
                            <a:schemeClr val="dk1"/>
                          </a:solidFill>
                          <a:latin typeface="Happy Monkey"/>
                          <a:ea typeface="Happy Monkey"/>
                          <a:cs typeface="Happy Monkey"/>
                          <a:sym typeface="Happy Monkey"/>
                        </a:rPr>
                        <a:t>Write four  different addition equations that equal 6.</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Happy Monkey"/>
                          <a:ea typeface="Happy Monkey"/>
                          <a:cs typeface="Happy Monkey"/>
                          <a:sym typeface="Happy Monkey"/>
                        </a:rPr>
                        <a:t>Draw a Triangle. </a:t>
                      </a:r>
                      <a:endParaRPr sz="1000">
                        <a:solidFill>
                          <a:schemeClr val="dk1"/>
                        </a:solidFill>
                        <a:latin typeface="Happy Monkey"/>
                        <a:ea typeface="Happy Monkey"/>
                        <a:cs typeface="Happy Monkey"/>
                        <a:sym typeface="Happy Monkey"/>
                      </a:endParaRPr>
                    </a:p>
                    <a:p>
                      <a:pPr indent="0" lvl="0" marL="0" rtl="0" algn="l">
                        <a:spcBef>
                          <a:spcPts val="0"/>
                        </a:spcBef>
                        <a:spcAft>
                          <a:spcPts val="0"/>
                        </a:spcAft>
                        <a:buNone/>
                      </a:pPr>
                      <a:r>
                        <a:t/>
                      </a:r>
                      <a:endParaRPr/>
                    </a:p>
                  </a:txBody>
                  <a:tcPr marT="91425" marB="91425" marR="91425" marL="91425"/>
                </a:tc>
              </a:tr>
              <a:tr h="1668950">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Happy Monkey"/>
                          <a:ea typeface="Happy Monkey"/>
                          <a:cs typeface="Happy Monkey"/>
                          <a:sym typeface="Happy Monkey"/>
                        </a:rPr>
                        <a:t>Draw 24 using tens and ones. </a:t>
                      </a:r>
                      <a:endParaRPr sz="1000">
                        <a:solidFill>
                          <a:schemeClr val="dk1"/>
                        </a:solidFill>
                        <a:latin typeface="Happy Monkey"/>
                        <a:ea typeface="Happy Monkey"/>
                        <a:cs typeface="Happy Monkey"/>
                        <a:sym typeface="Happy Monkey"/>
                      </a:endParaRPr>
                    </a:p>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Happy Monkey"/>
                          <a:ea typeface="Happy Monkey"/>
                          <a:cs typeface="Happy Monkey"/>
                          <a:sym typeface="Happy Monkey"/>
                        </a:rPr>
                        <a:t>Ways to make 7</a:t>
                      </a:r>
                      <a:endParaRPr sz="1000">
                        <a:solidFill>
                          <a:schemeClr val="dk1"/>
                        </a:solidFill>
                        <a:latin typeface="Happy Monkey"/>
                        <a:ea typeface="Happy Monkey"/>
                        <a:cs typeface="Happy Monkey"/>
                        <a:sym typeface="Happy Monkey"/>
                      </a:endParaRPr>
                    </a:p>
                    <a:p>
                      <a:pPr indent="0" lvl="0" marL="0" rtl="0" algn="ctr">
                        <a:spcBef>
                          <a:spcPts val="0"/>
                        </a:spcBef>
                        <a:spcAft>
                          <a:spcPts val="0"/>
                        </a:spcAft>
                        <a:buClr>
                          <a:schemeClr val="dk1"/>
                        </a:buClr>
                        <a:buSzPts val="1100"/>
                        <a:buFont typeface="Arial"/>
                        <a:buNone/>
                      </a:pPr>
                      <a:r>
                        <a:rPr lang="en" sz="1000">
                          <a:solidFill>
                            <a:schemeClr val="dk1"/>
                          </a:solidFill>
                          <a:latin typeface="Happy Monkey"/>
                          <a:ea typeface="Happy Monkey"/>
                          <a:cs typeface="Happy Monkey"/>
                          <a:sym typeface="Happy Monkey"/>
                        </a:rPr>
                        <a:t>Write four  different addition equations that equal 7. </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Happy Monkey"/>
                          <a:ea typeface="Happy Monkey"/>
                          <a:cs typeface="Happy Monkey"/>
                          <a:sym typeface="Happy Monkey"/>
                        </a:rPr>
                        <a:t>There were 10 tropical fish swimming in a pool. 6 of them were angelfish. How many were not angelfish?</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Happy Monkey"/>
                          <a:ea typeface="Happy Monkey"/>
                          <a:cs typeface="Happy Monkey"/>
                          <a:sym typeface="Happy Monkey"/>
                        </a:rPr>
                        <a:t>Ways to make 8</a:t>
                      </a:r>
                      <a:endParaRPr sz="1000">
                        <a:solidFill>
                          <a:schemeClr val="dk1"/>
                        </a:solidFill>
                        <a:latin typeface="Happy Monkey"/>
                        <a:ea typeface="Happy Monkey"/>
                        <a:cs typeface="Happy Monkey"/>
                        <a:sym typeface="Happy Monkey"/>
                      </a:endParaRPr>
                    </a:p>
                    <a:p>
                      <a:pPr indent="0" lvl="0" marL="0" rtl="0" algn="ctr">
                        <a:spcBef>
                          <a:spcPts val="0"/>
                        </a:spcBef>
                        <a:spcAft>
                          <a:spcPts val="0"/>
                        </a:spcAft>
                        <a:buClr>
                          <a:schemeClr val="dk1"/>
                        </a:buClr>
                        <a:buSzPts val="1100"/>
                        <a:buFont typeface="Arial"/>
                        <a:buNone/>
                      </a:pPr>
                      <a:r>
                        <a:rPr lang="en" sz="1000">
                          <a:solidFill>
                            <a:schemeClr val="dk1"/>
                          </a:solidFill>
                          <a:latin typeface="Happy Monkey"/>
                          <a:ea typeface="Happy Monkey"/>
                          <a:cs typeface="Happy Monkey"/>
                          <a:sym typeface="Happy Monkey"/>
                        </a:rPr>
                        <a:t>Write four  different addition equations that equal 8.</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Happy Monkey"/>
                          <a:ea typeface="Happy Monkey"/>
                          <a:cs typeface="Happy Monkey"/>
                          <a:sym typeface="Happy Monkey"/>
                        </a:rPr>
                        <a:t>Draw a trapezoid</a:t>
                      </a:r>
                      <a:endParaRPr/>
                    </a:p>
                  </a:txBody>
                  <a:tcPr marT="91425" marB="91425" marR="91425" marL="91425"/>
                </a:tc>
              </a:tr>
              <a:tr h="1668950">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Happy Monkey"/>
                          <a:ea typeface="Happy Monkey"/>
                          <a:cs typeface="Happy Monkey"/>
                          <a:sym typeface="Happy Monkey"/>
                        </a:rPr>
                        <a:t>Draw 49 using tens and ones. </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Happy Monkey"/>
                          <a:ea typeface="Happy Monkey"/>
                          <a:cs typeface="Happy Monkey"/>
                          <a:sym typeface="Happy Monkey"/>
                        </a:rPr>
                        <a:t>10 frisky dolphins were playing in the ocean. 8 went to find some food. How many dolphins were still playing?</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Happy Monkey"/>
                          <a:ea typeface="Happy Monkey"/>
                          <a:cs typeface="Happy Monkey"/>
                          <a:sym typeface="Happy Monkey"/>
                        </a:rPr>
                        <a:t>What is the name and value  of the coin?</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Happy Monkey"/>
                          <a:ea typeface="Happy Monkey"/>
                          <a:cs typeface="Happy Monkey"/>
                          <a:sym typeface="Happy Monkey"/>
                        </a:rPr>
                        <a:t>Ways to make 10</a:t>
                      </a:r>
                      <a:endParaRPr sz="1000">
                        <a:solidFill>
                          <a:schemeClr val="dk1"/>
                        </a:solidFill>
                        <a:latin typeface="Happy Monkey"/>
                        <a:ea typeface="Happy Monkey"/>
                        <a:cs typeface="Happy Monkey"/>
                        <a:sym typeface="Happy Monkey"/>
                      </a:endParaRPr>
                    </a:p>
                    <a:p>
                      <a:pPr indent="0" lvl="0" marL="0" rtl="0" algn="ctr">
                        <a:spcBef>
                          <a:spcPts val="0"/>
                        </a:spcBef>
                        <a:spcAft>
                          <a:spcPts val="0"/>
                        </a:spcAft>
                        <a:buClr>
                          <a:schemeClr val="dk1"/>
                        </a:buClr>
                        <a:buSzPts val="1100"/>
                        <a:buFont typeface="Arial"/>
                        <a:buNone/>
                      </a:pPr>
                      <a:r>
                        <a:rPr lang="en" sz="1000">
                          <a:solidFill>
                            <a:schemeClr val="dk1"/>
                          </a:solidFill>
                          <a:latin typeface="Happy Monkey"/>
                          <a:ea typeface="Happy Monkey"/>
                          <a:cs typeface="Happy Monkey"/>
                          <a:sym typeface="Happy Monkey"/>
                        </a:rPr>
                        <a:t>Write four  different addition equations that equal 10.</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Happy Monkey"/>
                          <a:ea typeface="Happy Monkey"/>
                          <a:cs typeface="Happy Monkey"/>
                          <a:sym typeface="Happy Monkey"/>
                        </a:rPr>
                        <a:t>Draw a square. </a:t>
                      </a:r>
                      <a:endParaRPr sz="1000">
                        <a:solidFill>
                          <a:schemeClr val="dk1"/>
                        </a:solidFill>
                        <a:latin typeface="Happy Monkey"/>
                        <a:ea typeface="Happy Monkey"/>
                        <a:cs typeface="Happy Monkey"/>
                        <a:sym typeface="Happy Monkey"/>
                      </a:endParaRPr>
                    </a:p>
                    <a:p>
                      <a:pPr indent="0" lvl="0" marL="0" rtl="0" algn="l">
                        <a:spcBef>
                          <a:spcPts val="0"/>
                        </a:spcBef>
                        <a:spcAft>
                          <a:spcPts val="0"/>
                        </a:spcAft>
                        <a:buNone/>
                      </a:pPr>
                      <a:r>
                        <a:t/>
                      </a:r>
                      <a:endParaRPr/>
                    </a:p>
                  </a:txBody>
                  <a:tcPr marT="91425" marB="91425" marR="91425" marL="91425"/>
                </a:tc>
              </a:tr>
              <a:tr h="1668950">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Happy Monkey"/>
                          <a:ea typeface="Happy Monkey"/>
                          <a:cs typeface="Happy Monkey"/>
                          <a:sym typeface="Happy Monkey"/>
                        </a:rPr>
                        <a:t>What is the name and value of the coin?</a:t>
                      </a:r>
                      <a:endParaRPr/>
                    </a:p>
                  </a:txBody>
                  <a:tcPr marT="91425" marB="91425" marR="91425" marL="91425"/>
                </a:tc>
                <a:tc>
                  <a:txBody>
                    <a:bodyPr/>
                    <a:lstStyle/>
                    <a:p>
                      <a:pPr indent="0" lvl="0" marL="0" rtl="0" algn="ctr">
                        <a:spcBef>
                          <a:spcPts val="0"/>
                        </a:spcBef>
                        <a:spcAft>
                          <a:spcPts val="0"/>
                        </a:spcAft>
                        <a:buNone/>
                      </a:pPr>
                      <a:r>
                        <a:rPr lang="en" sz="1000">
                          <a:solidFill>
                            <a:schemeClr val="dk1"/>
                          </a:solidFill>
                          <a:latin typeface="Happy Monkey"/>
                          <a:ea typeface="Happy Monkey"/>
                          <a:cs typeface="Happy Monkey"/>
                          <a:sym typeface="Happy Monkey"/>
                        </a:rPr>
                        <a:t>True or </a:t>
                      </a:r>
                      <a:r>
                        <a:rPr lang="en" sz="1000">
                          <a:solidFill>
                            <a:schemeClr val="dk1"/>
                          </a:solidFill>
                          <a:latin typeface="Happy Monkey"/>
                          <a:ea typeface="Happy Monkey"/>
                          <a:cs typeface="Happy Monkey"/>
                          <a:sym typeface="Happy Monkey"/>
                        </a:rPr>
                        <a:t>False</a:t>
                      </a:r>
                      <a:endParaRPr sz="1000">
                        <a:solidFill>
                          <a:schemeClr val="dk1"/>
                        </a:solidFill>
                        <a:latin typeface="Happy Monkey"/>
                        <a:ea typeface="Happy Monkey"/>
                        <a:cs typeface="Happy Monkey"/>
                        <a:sym typeface="Happy Monkey"/>
                      </a:endParaRPr>
                    </a:p>
                    <a:p>
                      <a:pPr indent="0" lvl="0" marL="0" rtl="0" algn="ctr">
                        <a:spcBef>
                          <a:spcPts val="0"/>
                        </a:spcBef>
                        <a:spcAft>
                          <a:spcPts val="0"/>
                        </a:spcAft>
                        <a:buNone/>
                      </a:pPr>
                      <a:r>
                        <a:rPr lang="en" sz="1000">
                          <a:solidFill>
                            <a:schemeClr val="dk1"/>
                          </a:solidFill>
                          <a:latin typeface="Happy Monkey"/>
                          <a:ea typeface="Happy Monkey"/>
                          <a:cs typeface="Happy Monkey"/>
                          <a:sym typeface="Happy Monkey"/>
                        </a:rPr>
                        <a:t>Explain your thinking</a:t>
                      </a:r>
                      <a:endParaRPr sz="1000">
                        <a:solidFill>
                          <a:schemeClr val="dk1"/>
                        </a:solidFill>
                        <a:latin typeface="Happy Monkey"/>
                        <a:ea typeface="Happy Monkey"/>
                        <a:cs typeface="Happy Monkey"/>
                        <a:sym typeface="Happy Monkey"/>
                      </a:endParaRPr>
                    </a:p>
                    <a:p>
                      <a:pPr indent="0" lvl="0" marL="0" rtl="0" algn="ctr">
                        <a:spcBef>
                          <a:spcPts val="0"/>
                        </a:spcBef>
                        <a:spcAft>
                          <a:spcPts val="0"/>
                        </a:spcAft>
                        <a:buClr>
                          <a:schemeClr val="dk1"/>
                        </a:buClr>
                        <a:buSzPts val="1100"/>
                        <a:buFont typeface="Arial"/>
                        <a:buNone/>
                      </a:pPr>
                      <a:r>
                        <a:rPr lang="en" sz="1600">
                          <a:solidFill>
                            <a:schemeClr val="dk1"/>
                          </a:solidFill>
                          <a:latin typeface="Happy Monkey"/>
                          <a:ea typeface="Happy Monkey"/>
                          <a:cs typeface="Happy Monkey"/>
                          <a:sym typeface="Happy Monkey"/>
                        </a:rPr>
                        <a:t>11+3=15</a:t>
                      </a:r>
                      <a:endParaRPr sz="2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Happy Monkey"/>
                          <a:ea typeface="Happy Monkey"/>
                          <a:cs typeface="Happy Monkey"/>
                          <a:sym typeface="Happy Monkey"/>
                        </a:rPr>
                        <a:t>A hungry shark ate 10 fish. How many more fish does he need to eat to have eaten 17 fish altogether?</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Happy Monkey"/>
                          <a:ea typeface="Happy Monkey"/>
                          <a:cs typeface="Happy Monkey"/>
                          <a:sym typeface="Happy Monkey"/>
                        </a:rPr>
                        <a:t>What is the name and value of the coin?</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000">
                          <a:solidFill>
                            <a:schemeClr val="dk1"/>
                          </a:solidFill>
                          <a:latin typeface="Happy Monkey"/>
                          <a:ea typeface="Happy Monkey"/>
                          <a:cs typeface="Happy Monkey"/>
                          <a:sym typeface="Happy Monkey"/>
                        </a:rPr>
                        <a:t>Draw a rhombus.</a:t>
                      </a:r>
                      <a:endParaRPr sz="1000">
                        <a:solidFill>
                          <a:schemeClr val="dk1"/>
                        </a:solidFill>
                        <a:latin typeface="Happy Monkey"/>
                        <a:ea typeface="Happy Monkey"/>
                        <a:cs typeface="Happy Monkey"/>
                        <a:sym typeface="Happy Monkey"/>
                      </a:endParaRPr>
                    </a:p>
                    <a:p>
                      <a:pPr indent="0" lvl="0" marL="0" rtl="0" algn="l">
                        <a:spcBef>
                          <a:spcPts val="0"/>
                        </a:spcBef>
                        <a:spcAft>
                          <a:spcPts val="0"/>
                        </a:spcAft>
                        <a:buNone/>
                      </a:pPr>
                      <a:r>
                        <a:t/>
                      </a:r>
                      <a:endParaRPr/>
                    </a:p>
                  </a:txBody>
                  <a:tcPr marT="91425" marB="91425" marR="91425" marL="91425"/>
                </a:tc>
              </a:tr>
            </a:tbl>
          </a:graphicData>
        </a:graphic>
      </p:graphicFrame>
      <p:pic>
        <p:nvPicPr>
          <p:cNvPr id="90" name="Google Shape;90;p16"/>
          <p:cNvPicPr preferRelativeResize="0"/>
          <p:nvPr/>
        </p:nvPicPr>
        <p:blipFill>
          <a:blip r:embed="rId3">
            <a:alphaModFix/>
          </a:blip>
          <a:stretch>
            <a:fillRect/>
          </a:stretch>
        </p:blipFill>
        <p:spPr>
          <a:xfrm>
            <a:off x="4659750" y="1305850"/>
            <a:ext cx="738900" cy="738900"/>
          </a:xfrm>
          <a:prstGeom prst="rect">
            <a:avLst/>
          </a:prstGeom>
          <a:noFill/>
          <a:ln>
            <a:noFill/>
          </a:ln>
        </p:spPr>
      </p:pic>
      <p:pic>
        <p:nvPicPr>
          <p:cNvPr id="91" name="Google Shape;91;p16"/>
          <p:cNvPicPr preferRelativeResize="0"/>
          <p:nvPr/>
        </p:nvPicPr>
        <p:blipFill>
          <a:blip r:embed="rId4">
            <a:alphaModFix/>
          </a:blip>
          <a:stretch>
            <a:fillRect/>
          </a:stretch>
        </p:blipFill>
        <p:spPr>
          <a:xfrm>
            <a:off x="4659750" y="4503700"/>
            <a:ext cx="877125" cy="877125"/>
          </a:xfrm>
          <a:prstGeom prst="rect">
            <a:avLst/>
          </a:prstGeom>
          <a:noFill/>
          <a:ln>
            <a:noFill/>
          </a:ln>
        </p:spPr>
      </p:pic>
      <p:pic>
        <p:nvPicPr>
          <p:cNvPr id="92" name="Google Shape;92;p16"/>
          <p:cNvPicPr preferRelativeResize="0"/>
          <p:nvPr/>
        </p:nvPicPr>
        <p:blipFill>
          <a:blip r:embed="rId5">
            <a:alphaModFix/>
          </a:blip>
          <a:stretch>
            <a:fillRect/>
          </a:stretch>
        </p:blipFill>
        <p:spPr>
          <a:xfrm>
            <a:off x="840650" y="6256750"/>
            <a:ext cx="653225" cy="653225"/>
          </a:xfrm>
          <a:prstGeom prst="rect">
            <a:avLst/>
          </a:prstGeom>
          <a:noFill/>
          <a:ln>
            <a:noFill/>
          </a:ln>
        </p:spPr>
      </p:pic>
      <p:pic>
        <p:nvPicPr>
          <p:cNvPr id="93" name="Google Shape;93;p16"/>
          <p:cNvPicPr preferRelativeResize="0"/>
          <p:nvPr/>
        </p:nvPicPr>
        <p:blipFill>
          <a:blip r:embed="rId6">
            <a:alphaModFix/>
          </a:blip>
          <a:stretch>
            <a:fillRect/>
          </a:stretch>
        </p:blipFill>
        <p:spPr>
          <a:xfrm>
            <a:off x="6625575" y="6256758"/>
            <a:ext cx="877125" cy="8770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nvSpPr>
        <p:spPr>
          <a:xfrm>
            <a:off x="1970400" y="71000"/>
            <a:ext cx="6117600" cy="73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3600" u="sng">
                <a:solidFill>
                  <a:srgbClr val="0000FF"/>
                </a:solidFill>
                <a:latin typeface="Barriecito"/>
                <a:ea typeface="Barriecito"/>
                <a:cs typeface="Barriecito"/>
                <a:sym typeface="Barriecito"/>
              </a:rPr>
              <a:t>ELA</a:t>
            </a:r>
            <a:r>
              <a:rPr lang="en" sz="3600" u="sng">
                <a:solidFill>
                  <a:srgbClr val="0000FF"/>
                </a:solidFill>
                <a:latin typeface="Barriecito"/>
                <a:ea typeface="Barriecito"/>
                <a:cs typeface="Barriecito"/>
                <a:sym typeface="Barriecito"/>
              </a:rPr>
              <a:t> Summer Work</a:t>
            </a:r>
            <a:endParaRPr sz="3600" u="sng">
              <a:solidFill>
                <a:srgbClr val="0000FF"/>
              </a:solidFill>
              <a:latin typeface="Barriecito"/>
              <a:ea typeface="Barriecito"/>
              <a:cs typeface="Barriecito"/>
              <a:sym typeface="Barriecito"/>
            </a:endParaRPr>
          </a:p>
        </p:txBody>
      </p:sp>
      <p:graphicFrame>
        <p:nvGraphicFramePr>
          <p:cNvPr id="99" name="Google Shape;99;p17"/>
          <p:cNvGraphicFramePr/>
          <p:nvPr/>
        </p:nvGraphicFramePr>
        <p:xfrm>
          <a:off x="184138" y="809900"/>
          <a:ext cx="3000000" cy="3000000"/>
        </p:xfrm>
        <a:graphic>
          <a:graphicData uri="http://schemas.openxmlformats.org/drawingml/2006/table">
            <a:tbl>
              <a:tblPr>
                <a:noFill/>
                <a:tableStyleId>{80DCA500-E5FB-4428-950C-DE41321602BC}</a:tableStyleId>
              </a:tblPr>
              <a:tblGrid>
                <a:gridCol w="1946550"/>
                <a:gridCol w="1946550"/>
                <a:gridCol w="1946550"/>
                <a:gridCol w="1946550"/>
                <a:gridCol w="1946550"/>
              </a:tblGrid>
              <a:tr h="1668950">
                <a:tc>
                  <a:txBody>
                    <a:bodyPr/>
                    <a:lstStyle/>
                    <a:p>
                      <a:pPr indent="0" lvl="0" marL="0" rtl="0" algn="ctr">
                        <a:spcBef>
                          <a:spcPts val="0"/>
                        </a:spcBef>
                        <a:spcAft>
                          <a:spcPts val="0"/>
                        </a:spcAft>
                        <a:buNone/>
                      </a:pPr>
                      <a:r>
                        <a:rPr lang="en" sz="1700"/>
                        <a:t>Count the number of syllables in…</a:t>
                      </a:r>
                      <a:endParaRPr sz="17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Count the words in the sentence.</a:t>
                      </a:r>
                      <a:endParaRPr/>
                    </a:p>
                  </a:txBody>
                  <a:tcPr marT="91425" marB="91425" marR="91425" marL="91425"/>
                </a:tc>
                <a:tc>
                  <a:txBody>
                    <a:bodyPr/>
                    <a:lstStyle/>
                    <a:p>
                      <a:pPr indent="0" lvl="0" marL="0" rtl="0" algn="ctr">
                        <a:spcBef>
                          <a:spcPts val="0"/>
                        </a:spcBef>
                        <a:spcAft>
                          <a:spcPts val="0"/>
                        </a:spcAft>
                        <a:buNone/>
                      </a:pPr>
                      <a:r>
                        <a:rPr lang="en" sz="1700"/>
                        <a:t>Do they rhyme?</a:t>
                      </a:r>
                      <a:endParaRPr sz="1700"/>
                    </a:p>
                  </a:txBody>
                  <a:tcPr marT="91425" marB="91425" marR="91425" marL="91425"/>
                </a:tc>
                <a:tc>
                  <a:txBody>
                    <a:bodyPr/>
                    <a:lstStyle/>
                    <a:p>
                      <a:pPr indent="0" lvl="0" marL="0" rtl="0" algn="ctr">
                        <a:spcBef>
                          <a:spcPts val="0"/>
                        </a:spcBef>
                        <a:spcAft>
                          <a:spcPts val="0"/>
                        </a:spcAft>
                        <a:buNone/>
                      </a:pPr>
                      <a:r>
                        <a:rPr lang="en" sz="1700"/>
                        <a:t>Name 3 words that start with the same sound as fall.</a:t>
                      </a:r>
                      <a:endParaRPr sz="1700"/>
                    </a:p>
                  </a:txBody>
                  <a:tcPr marT="91425" marB="91425" marR="91425" marL="91425"/>
                </a:tc>
                <a:tc>
                  <a:txBody>
                    <a:bodyPr/>
                    <a:lstStyle/>
                    <a:p>
                      <a:pPr indent="0" lvl="0" marL="0" rtl="0" algn="ctr">
                        <a:spcBef>
                          <a:spcPts val="0"/>
                        </a:spcBef>
                        <a:spcAft>
                          <a:spcPts val="0"/>
                        </a:spcAft>
                        <a:buNone/>
                      </a:pPr>
                      <a:r>
                        <a:rPr lang="en" sz="1700"/>
                        <a:t>Blend the sounds to read the words.</a:t>
                      </a:r>
                      <a:endParaRPr/>
                    </a:p>
                    <a:p>
                      <a:pPr indent="0" lvl="0" marL="0" rtl="0" algn="ctr">
                        <a:spcBef>
                          <a:spcPts val="0"/>
                        </a:spcBef>
                        <a:spcAft>
                          <a:spcPts val="0"/>
                        </a:spcAft>
                        <a:buNone/>
                      </a:pPr>
                      <a:r>
                        <a:rPr lang="en"/>
                        <a:t>m-a-n</a:t>
                      </a:r>
                      <a:endParaRPr/>
                    </a:p>
                    <a:p>
                      <a:pPr indent="0" lvl="0" marL="0" rtl="0" algn="ctr">
                        <a:spcBef>
                          <a:spcPts val="0"/>
                        </a:spcBef>
                        <a:spcAft>
                          <a:spcPts val="0"/>
                        </a:spcAft>
                        <a:buNone/>
                      </a:pPr>
                      <a:r>
                        <a:rPr lang="en"/>
                        <a:t>c</a:t>
                      </a:r>
                      <a:r>
                        <a:rPr lang="en"/>
                        <a:t>-a-t</a:t>
                      </a:r>
                      <a:endParaRPr/>
                    </a:p>
                    <a:p>
                      <a:pPr indent="0" lvl="0" marL="0" rtl="0" algn="ctr">
                        <a:spcBef>
                          <a:spcPts val="0"/>
                        </a:spcBef>
                        <a:spcAft>
                          <a:spcPts val="0"/>
                        </a:spcAft>
                        <a:buNone/>
                      </a:pPr>
                      <a:r>
                        <a:rPr lang="en"/>
                        <a:t>r</a:t>
                      </a:r>
                      <a:r>
                        <a:rPr lang="en"/>
                        <a:t>-i-b</a:t>
                      </a:r>
                      <a:endParaRPr/>
                    </a:p>
                    <a:p>
                      <a:pPr indent="0" lvl="0" marL="0" rtl="0" algn="ctr">
                        <a:spcBef>
                          <a:spcPts val="0"/>
                        </a:spcBef>
                        <a:spcAft>
                          <a:spcPts val="0"/>
                        </a:spcAft>
                        <a:buNone/>
                      </a:pPr>
                      <a:r>
                        <a:rPr lang="en"/>
                        <a:t>w-i-g</a:t>
                      </a:r>
                      <a:endParaRPr/>
                    </a:p>
                    <a:p>
                      <a:pPr indent="0" lvl="0" marL="0" rtl="0" algn="ctr">
                        <a:spcBef>
                          <a:spcPts val="0"/>
                        </a:spcBef>
                        <a:spcAft>
                          <a:spcPts val="0"/>
                        </a:spcAft>
                        <a:buNone/>
                      </a:pPr>
                      <a:r>
                        <a:t/>
                      </a:r>
                      <a:endParaRPr/>
                    </a:p>
                  </a:txBody>
                  <a:tcPr marT="91425" marB="91425" marR="91425" marL="91425"/>
                </a:tc>
              </a:tr>
              <a:tr h="1668950">
                <a:tc>
                  <a:txBody>
                    <a:bodyPr/>
                    <a:lstStyle/>
                    <a:p>
                      <a:pPr indent="0" lvl="0" marL="0" rtl="0" algn="ctr">
                        <a:spcBef>
                          <a:spcPts val="0"/>
                        </a:spcBef>
                        <a:spcAft>
                          <a:spcPts val="0"/>
                        </a:spcAft>
                        <a:buNone/>
                      </a:pPr>
                      <a:r>
                        <a:rPr lang="en" sz="1700">
                          <a:solidFill>
                            <a:schemeClr val="dk1"/>
                          </a:solidFill>
                        </a:rPr>
                        <a:t>Count the number of syllables in…</a:t>
                      </a:r>
                      <a:endParaRPr sz="1700">
                        <a:solidFill>
                          <a:schemeClr val="dk1"/>
                        </a:solidFill>
                      </a:endParaRPr>
                    </a:p>
                    <a:p>
                      <a:pPr indent="0" lvl="0" marL="0" rtl="0" algn="ctr">
                        <a:spcBef>
                          <a:spcPts val="0"/>
                        </a:spcBef>
                        <a:spcAft>
                          <a:spcPts val="0"/>
                        </a:spcAft>
                        <a:buClr>
                          <a:schemeClr val="dk1"/>
                        </a:buClr>
                        <a:buSzPts val="1100"/>
                        <a:buFont typeface="Arial"/>
                        <a:buNone/>
                      </a:pPr>
                      <a:r>
                        <a:t/>
                      </a:r>
                      <a:endParaRPr>
                        <a:solidFill>
                          <a:schemeClr val="dk1"/>
                        </a:solidFill>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Count the words in the sentence.</a:t>
                      </a:r>
                      <a:endParaRPr>
                        <a:solidFill>
                          <a:schemeClr val="dk1"/>
                        </a:solidFill>
                      </a:endParaRPr>
                    </a:p>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Do they rhyme?</a:t>
                      </a:r>
                      <a:endParaRPr sz="1700">
                        <a:solidFill>
                          <a:schemeClr val="dk1"/>
                        </a:solidFill>
                      </a:endParaRPr>
                    </a:p>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Name 3 words that start with the same sound as cat.</a:t>
                      </a:r>
                      <a:endParaRPr/>
                    </a:p>
                  </a:txBody>
                  <a:tcPr marT="91425" marB="91425" marR="91425" marL="91425"/>
                </a:tc>
                <a:tc>
                  <a:txBody>
                    <a:bodyPr/>
                    <a:lstStyle/>
                    <a:p>
                      <a:pPr indent="0" lvl="0" marL="0" rtl="0" algn="ctr">
                        <a:spcBef>
                          <a:spcPts val="0"/>
                        </a:spcBef>
                        <a:spcAft>
                          <a:spcPts val="0"/>
                        </a:spcAft>
                        <a:buNone/>
                      </a:pPr>
                      <a:r>
                        <a:rPr lang="en" sz="1700">
                          <a:solidFill>
                            <a:schemeClr val="dk1"/>
                          </a:solidFill>
                        </a:rPr>
                        <a:t>Blend the sounds to read the words.</a:t>
                      </a:r>
                      <a:endParaRPr sz="1700">
                        <a:solidFill>
                          <a:schemeClr val="dk1"/>
                        </a:solidFill>
                      </a:endParaRPr>
                    </a:p>
                    <a:p>
                      <a:pPr indent="0" lvl="0" marL="0" rtl="0" algn="ctr">
                        <a:spcBef>
                          <a:spcPts val="0"/>
                        </a:spcBef>
                        <a:spcAft>
                          <a:spcPts val="0"/>
                        </a:spcAft>
                        <a:buNone/>
                      </a:pPr>
                      <a:r>
                        <a:rPr lang="en">
                          <a:solidFill>
                            <a:schemeClr val="dk1"/>
                          </a:solidFill>
                        </a:rPr>
                        <a:t>t-o-p</a:t>
                      </a:r>
                      <a:endParaRPr>
                        <a:solidFill>
                          <a:schemeClr val="dk1"/>
                        </a:solidFill>
                      </a:endParaRPr>
                    </a:p>
                    <a:p>
                      <a:pPr indent="0" lvl="0" marL="0" rtl="0" algn="ctr">
                        <a:spcBef>
                          <a:spcPts val="0"/>
                        </a:spcBef>
                        <a:spcAft>
                          <a:spcPts val="0"/>
                        </a:spcAft>
                        <a:buNone/>
                      </a:pPr>
                      <a:r>
                        <a:rPr lang="en">
                          <a:solidFill>
                            <a:schemeClr val="dk1"/>
                          </a:solidFill>
                        </a:rPr>
                        <a:t>s-t-e-p</a:t>
                      </a:r>
                      <a:endParaRPr>
                        <a:solidFill>
                          <a:schemeClr val="dk1"/>
                        </a:solidFill>
                      </a:endParaRPr>
                    </a:p>
                    <a:p>
                      <a:pPr indent="0" lvl="0" marL="0" rtl="0" algn="ctr">
                        <a:spcBef>
                          <a:spcPts val="0"/>
                        </a:spcBef>
                        <a:spcAft>
                          <a:spcPts val="0"/>
                        </a:spcAft>
                        <a:buNone/>
                      </a:pPr>
                      <a:r>
                        <a:rPr lang="en">
                          <a:solidFill>
                            <a:schemeClr val="dk1"/>
                          </a:solidFill>
                        </a:rPr>
                        <a:t>r-u-b</a:t>
                      </a:r>
                      <a:endParaRPr>
                        <a:solidFill>
                          <a:schemeClr val="dk1"/>
                        </a:solidFill>
                      </a:endParaRPr>
                    </a:p>
                    <a:p>
                      <a:pPr indent="0" lvl="0" marL="0" rtl="0" algn="ctr">
                        <a:spcBef>
                          <a:spcPts val="0"/>
                        </a:spcBef>
                        <a:spcAft>
                          <a:spcPts val="0"/>
                        </a:spcAft>
                        <a:buClr>
                          <a:schemeClr val="dk1"/>
                        </a:buClr>
                        <a:buSzPts val="1100"/>
                        <a:buFont typeface="Arial"/>
                        <a:buNone/>
                      </a:pPr>
                      <a:r>
                        <a:rPr lang="en">
                          <a:solidFill>
                            <a:schemeClr val="dk1"/>
                          </a:solidFill>
                        </a:rPr>
                        <a:t>h-i-m</a:t>
                      </a:r>
                      <a:endParaRPr>
                        <a:solidFill>
                          <a:schemeClr val="dk1"/>
                        </a:solidFill>
                      </a:endParaRPr>
                    </a:p>
                  </a:txBody>
                  <a:tcPr marT="91425" marB="91425" marR="91425" marL="91425"/>
                </a:tc>
              </a:tr>
              <a:tr h="1668950">
                <a:tc>
                  <a:txBody>
                    <a:bodyPr/>
                    <a:lstStyle/>
                    <a:p>
                      <a:pPr indent="0" lvl="0" marL="0" rtl="0" algn="ctr">
                        <a:spcBef>
                          <a:spcPts val="0"/>
                        </a:spcBef>
                        <a:spcAft>
                          <a:spcPts val="0"/>
                        </a:spcAft>
                        <a:buNone/>
                      </a:pPr>
                      <a:r>
                        <a:rPr lang="en" sz="1700">
                          <a:solidFill>
                            <a:schemeClr val="dk1"/>
                          </a:solidFill>
                        </a:rPr>
                        <a:t>Count the number of syllables in…</a:t>
                      </a:r>
                      <a:endParaRPr sz="1700">
                        <a:solidFill>
                          <a:schemeClr val="dk1"/>
                        </a:solidFill>
                      </a:endParaRPr>
                    </a:p>
                    <a:p>
                      <a:pPr indent="0" lvl="0" marL="0" rtl="0" algn="ctr">
                        <a:spcBef>
                          <a:spcPts val="0"/>
                        </a:spcBef>
                        <a:spcAft>
                          <a:spcPts val="0"/>
                        </a:spcAft>
                        <a:buClr>
                          <a:schemeClr val="dk1"/>
                        </a:buClr>
                        <a:buSzPts val="1100"/>
                        <a:buFont typeface="Arial"/>
                        <a:buNone/>
                      </a:pPr>
                      <a:r>
                        <a:t/>
                      </a:r>
                      <a:endParaRPr>
                        <a:solidFill>
                          <a:schemeClr val="dk1"/>
                        </a:solidFill>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Count the words in the sentence.</a:t>
                      </a:r>
                      <a:endParaRPr>
                        <a:solidFill>
                          <a:schemeClr val="dk1"/>
                        </a:solidFill>
                      </a:endParaRPr>
                    </a:p>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Do they rhyme?</a:t>
                      </a:r>
                      <a:endParaRPr sz="1700">
                        <a:solidFill>
                          <a:schemeClr val="dk1"/>
                        </a:solidFill>
                      </a:endParaRPr>
                    </a:p>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Name 3 words that start with the same sound as man.</a:t>
                      </a:r>
                      <a:endParaRPr/>
                    </a:p>
                  </a:txBody>
                  <a:tcPr marT="91425" marB="91425" marR="91425" marL="91425"/>
                </a:tc>
                <a:tc>
                  <a:txBody>
                    <a:bodyPr/>
                    <a:lstStyle/>
                    <a:p>
                      <a:pPr indent="0" lvl="0" marL="0" rtl="0" algn="ctr">
                        <a:spcBef>
                          <a:spcPts val="0"/>
                        </a:spcBef>
                        <a:spcAft>
                          <a:spcPts val="0"/>
                        </a:spcAft>
                        <a:buNone/>
                      </a:pPr>
                      <a:r>
                        <a:rPr lang="en" sz="1700">
                          <a:solidFill>
                            <a:schemeClr val="dk1"/>
                          </a:solidFill>
                        </a:rPr>
                        <a:t>Tap the sounds in each word.</a:t>
                      </a:r>
                      <a:endParaRPr sz="1700">
                        <a:solidFill>
                          <a:schemeClr val="dk1"/>
                        </a:solidFill>
                      </a:endParaRPr>
                    </a:p>
                    <a:p>
                      <a:pPr indent="0" lvl="0" marL="0" rtl="0" algn="ctr">
                        <a:spcBef>
                          <a:spcPts val="0"/>
                        </a:spcBef>
                        <a:spcAft>
                          <a:spcPts val="0"/>
                        </a:spcAft>
                        <a:buNone/>
                      </a:pPr>
                      <a:r>
                        <a:rPr lang="en" sz="1700">
                          <a:solidFill>
                            <a:schemeClr val="dk1"/>
                          </a:solidFill>
                        </a:rPr>
                        <a:t>s</a:t>
                      </a:r>
                      <a:r>
                        <a:rPr lang="en" sz="1700">
                          <a:solidFill>
                            <a:schemeClr val="dk1"/>
                          </a:solidFill>
                        </a:rPr>
                        <a:t>et</a:t>
                      </a:r>
                      <a:endParaRPr sz="1700">
                        <a:solidFill>
                          <a:schemeClr val="dk1"/>
                        </a:solidFill>
                      </a:endParaRPr>
                    </a:p>
                    <a:p>
                      <a:pPr indent="0" lvl="0" marL="0" rtl="0" algn="ctr">
                        <a:spcBef>
                          <a:spcPts val="0"/>
                        </a:spcBef>
                        <a:spcAft>
                          <a:spcPts val="0"/>
                        </a:spcAft>
                        <a:buNone/>
                      </a:pPr>
                      <a:r>
                        <a:rPr lang="en" sz="1700">
                          <a:solidFill>
                            <a:schemeClr val="dk1"/>
                          </a:solidFill>
                        </a:rPr>
                        <a:t>t</a:t>
                      </a:r>
                      <a:r>
                        <a:rPr lang="en" sz="1700">
                          <a:solidFill>
                            <a:schemeClr val="dk1"/>
                          </a:solidFill>
                        </a:rPr>
                        <a:t>op</a:t>
                      </a:r>
                      <a:endParaRPr sz="1700">
                        <a:solidFill>
                          <a:schemeClr val="dk1"/>
                        </a:solidFill>
                      </a:endParaRPr>
                    </a:p>
                    <a:p>
                      <a:pPr indent="0" lvl="0" marL="0" rtl="0" algn="ctr">
                        <a:spcBef>
                          <a:spcPts val="0"/>
                        </a:spcBef>
                        <a:spcAft>
                          <a:spcPts val="0"/>
                        </a:spcAft>
                        <a:buClr>
                          <a:schemeClr val="dk1"/>
                        </a:buClr>
                        <a:buSzPts val="1100"/>
                        <a:buFont typeface="Arial"/>
                        <a:buNone/>
                      </a:pPr>
                      <a:r>
                        <a:rPr lang="en" sz="1700">
                          <a:solidFill>
                            <a:schemeClr val="dk1"/>
                          </a:solidFill>
                        </a:rPr>
                        <a:t>man</a:t>
                      </a:r>
                      <a:endParaRPr sz="1700">
                        <a:solidFill>
                          <a:schemeClr val="dk1"/>
                        </a:solidFill>
                      </a:endParaRPr>
                    </a:p>
                  </a:txBody>
                  <a:tcPr marT="91425" marB="91425" marR="91425" marL="91425"/>
                </a:tc>
              </a:tr>
              <a:tr h="1668950">
                <a:tc>
                  <a:txBody>
                    <a:bodyPr/>
                    <a:lstStyle/>
                    <a:p>
                      <a:pPr indent="0" lvl="0" marL="0" rtl="0" algn="ctr">
                        <a:spcBef>
                          <a:spcPts val="0"/>
                        </a:spcBef>
                        <a:spcAft>
                          <a:spcPts val="0"/>
                        </a:spcAft>
                        <a:buNone/>
                      </a:pPr>
                      <a:r>
                        <a:rPr lang="en" sz="1700">
                          <a:solidFill>
                            <a:schemeClr val="dk1"/>
                          </a:solidFill>
                        </a:rPr>
                        <a:t>Count the number of syllables in…</a:t>
                      </a:r>
                      <a:endParaRPr sz="1700">
                        <a:solidFill>
                          <a:schemeClr val="dk1"/>
                        </a:solidFill>
                      </a:endParaRPr>
                    </a:p>
                    <a:p>
                      <a:pPr indent="0" lvl="0" marL="0" rtl="0" algn="ctr">
                        <a:spcBef>
                          <a:spcPts val="0"/>
                        </a:spcBef>
                        <a:spcAft>
                          <a:spcPts val="0"/>
                        </a:spcAft>
                        <a:buClr>
                          <a:schemeClr val="dk1"/>
                        </a:buClr>
                        <a:buSzPts val="1100"/>
                        <a:buFont typeface="Arial"/>
                        <a:buNone/>
                      </a:pPr>
                      <a:r>
                        <a:t/>
                      </a:r>
                      <a:endParaRPr>
                        <a:solidFill>
                          <a:schemeClr val="dk1"/>
                        </a:solidFill>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Count the words in the sentence.</a:t>
                      </a:r>
                      <a:endParaRPr sz="1700">
                        <a:solidFill>
                          <a:schemeClr val="dk1"/>
                        </a:solidFill>
                      </a:endParaRPr>
                    </a:p>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Do they rhyme?</a:t>
                      </a:r>
                      <a:endParaRPr sz="1700">
                        <a:solidFill>
                          <a:schemeClr val="dk1"/>
                        </a:solidFill>
                      </a:endParaRPr>
                    </a:p>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n" sz="1700">
                          <a:solidFill>
                            <a:schemeClr val="dk1"/>
                          </a:solidFill>
                        </a:rPr>
                        <a:t>Name 3 words that start with the same sound as tack.</a:t>
                      </a:r>
                      <a:endParaRPr/>
                    </a:p>
                  </a:txBody>
                  <a:tcPr marT="91425" marB="91425" marR="91425" marL="91425"/>
                </a:tc>
                <a:tc>
                  <a:txBody>
                    <a:bodyPr/>
                    <a:lstStyle/>
                    <a:p>
                      <a:pPr indent="0" lvl="0" marL="0" rtl="0" algn="ctr">
                        <a:spcBef>
                          <a:spcPts val="0"/>
                        </a:spcBef>
                        <a:spcAft>
                          <a:spcPts val="0"/>
                        </a:spcAft>
                        <a:buNone/>
                      </a:pPr>
                      <a:r>
                        <a:rPr lang="en" sz="1700">
                          <a:solidFill>
                            <a:schemeClr val="dk1"/>
                          </a:solidFill>
                        </a:rPr>
                        <a:t>Tap the sounds in each word.</a:t>
                      </a:r>
                      <a:endParaRPr sz="1700">
                        <a:solidFill>
                          <a:schemeClr val="dk1"/>
                        </a:solidFill>
                      </a:endParaRPr>
                    </a:p>
                    <a:p>
                      <a:pPr indent="0" lvl="0" marL="0" rtl="0" algn="ctr">
                        <a:spcBef>
                          <a:spcPts val="0"/>
                        </a:spcBef>
                        <a:spcAft>
                          <a:spcPts val="0"/>
                        </a:spcAft>
                        <a:buNone/>
                      </a:pPr>
                      <a:r>
                        <a:rPr lang="en" sz="1700">
                          <a:solidFill>
                            <a:schemeClr val="dk1"/>
                          </a:solidFill>
                        </a:rPr>
                        <a:t>bat</a:t>
                      </a:r>
                      <a:endParaRPr sz="1700">
                        <a:solidFill>
                          <a:schemeClr val="dk1"/>
                        </a:solidFill>
                      </a:endParaRPr>
                    </a:p>
                    <a:p>
                      <a:pPr indent="0" lvl="0" marL="0" rtl="0" algn="ctr">
                        <a:spcBef>
                          <a:spcPts val="0"/>
                        </a:spcBef>
                        <a:spcAft>
                          <a:spcPts val="0"/>
                        </a:spcAft>
                        <a:buNone/>
                      </a:pPr>
                      <a:r>
                        <a:rPr lang="en" sz="1700">
                          <a:solidFill>
                            <a:schemeClr val="dk1"/>
                          </a:solidFill>
                        </a:rPr>
                        <a:t>dud</a:t>
                      </a:r>
                      <a:endParaRPr sz="1700">
                        <a:solidFill>
                          <a:schemeClr val="dk1"/>
                        </a:solidFill>
                      </a:endParaRPr>
                    </a:p>
                    <a:p>
                      <a:pPr indent="0" lvl="0" marL="0" rtl="0" algn="ctr">
                        <a:spcBef>
                          <a:spcPts val="0"/>
                        </a:spcBef>
                        <a:spcAft>
                          <a:spcPts val="0"/>
                        </a:spcAft>
                        <a:buClr>
                          <a:schemeClr val="dk1"/>
                        </a:buClr>
                        <a:buSzPts val="1100"/>
                        <a:buFont typeface="Arial"/>
                        <a:buNone/>
                      </a:pPr>
                      <a:r>
                        <a:rPr lang="en" sz="1700">
                          <a:solidFill>
                            <a:schemeClr val="dk1"/>
                          </a:solidFill>
                        </a:rPr>
                        <a:t>lip</a:t>
                      </a:r>
                      <a:endParaRPr sz="1700">
                        <a:solidFill>
                          <a:schemeClr val="dk1"/>
                        </a:solidFill>
                      </a:endParaRPr>
                    </a:p>
                  </a:txBody>
                  <a:tcPr marT="91425" marB="91425" marR="91425" marL="91425"/>
                </a:tc>
              </a:tr>
            </a:tbl>
          </a:graphicData>
        </a:graphic>
      </p:graphicFrame>
      <p:pic>
        <p:nvPicPr>
          <p:cNvPr id="100" name="Google Shape;100;p17"/>
          <p:cNvPicPr preferRelativeResize="0"/>
          <p:nvPr/>
        </p:nvPicPr>
        <p:blipFill>
          <a:blip r:embed="rId3">
            <a:alphaModFix/>
          </a:blip>
          <a:stretch>
            <a:fillRect/>
          </a:stretch>
        </p:blipFill>
        <p:spPr>
          <a:xfrm>
            <a:off x="256025" y="1630563"/>
            <a:ext cx="1782042" cy="738900"/>
          </a:xfrm>
          <a:prstGeom prst="rect">
            <a:avLst/>
          </a:prstGeom>
          <a:noFill/>
          <a:ln>
            <a:noFill/>
          </a:ln>
        </p:spPr>
      </p:pic>
      <p:pic>
        <p:nvPicPr>
          <p:cNvPr id="101" name="Google Shape;101;p17"/>
          <p:cNvPicPr preferRelativeResize="0"/>
          <p:nvPr/>
        </p:nvPicPr>
        <p:blipFill>
          <a:blip r:embed="rId4">
            <a:alphaModFix/>
          </a:blip>
          <a:stretch>
            <a:fillRect/>
          </a:stretch>
        </p:blipFill>
        <p:spPr>
          <a:xfrm>
            <a:off x="256025" y="4891100"/>
            <a:ext cx="1710175" cy="917044"/>
          </a:xfrm>
          <a:prstGeom prst="rect">
            <a:avLst/>
          </a:prstGeom>
          <a:noFill/>
          <a:ln>
            <a:noFill/>
          </a:ln>
        </p:spPr>
      </p:pic>
      <p:pic>
        <p:nvPicPr>
          <p:cNvPr id="102" name="Google Shape;102;p17"/>
          <p:cNvPicPr preferRelativeResize="0"/>
          <p:nvPr/>
        </p:nvPicPr>
        <p:blipFill>
          <a:blip r:embed="rId5">
            <a:alphaModFix/>
          </a:blip>
          <a:stretch>
            <a:fillRect/>
          </a:stretch>
        </p:blipFill>
        <p:spPr>
          <a:xfrm>
            <a:off x="256025" y="6487400"/>
            <a:ext cx="1710175" cy="917050"/>
          </a:xfrm>
          <a:prstGeom prst="rect">
            <a:avLst/>
          </a:prstGeom>
          <a:noFill/>
          <a:ln>
            <a:noFill/>
          </a:ln>
        </p:spPr>
      </p:pic>
      <p:pic>
        <p:nvPicPr>
          <p:cNvPr id="103" name="Google Shape;103;p17"/>
          <p:cNvPicPr preferRelativeResize="0"/>
          <p:nvPr/>
        </p:nvPicPr>
        <p:blipFill>
          <a:blip r:embed="rId6">
            <a:alphaModFix/>
          </a:blip>
          <a:stretch>
            <a:fillRect/>
          </a:stretch>
        </p:blipFill>
        <p:spPr>
          <a:xfrm>
            <a:off x="194063" y="3190125"/>
            <a:ext cx="1834100" cy="917050"/>
          </a:xfrm>
          <a:prstGeom prst="rect">
            <a:avLst/>
          </a:prstGeom>
          <a:noFill/>
          <a:ln>
            <a:noFill/>
          </a:ln>
        </p:spPr>
      </p:pic>
      <p:pic>
        <p:nvPicPr>
          <p:cNvPr id="104" name="Google Shape;104;p17"/>
          <p:cNvPicPr preferRelativeResize="0"/>
          <p:nvPr/>
        </p:nvPicPr>
        <p:blipFill>
          <a:blip r:embed="rId7">
            <a:alphaModFix/>
          </a:blip>
          <a:stretch>
            <a:fillRect/>
          </a:stretch>
        </p:blipFill>
        <p:spPr>
          <a:xfrm>
            <a:off x="2224775" y="1667029"/>
            <a:ext cx="1834100" cy="503732"/>
          </a:xfrm>
          <a:prstGeom prst="rect">
            <a:avLst/>
          </a:prstGeom>
          <a:noFill/>
          <a:ln>
            <a:noFill/>
          </a:ln>
        </p:spPr>
      </p:pic>
      <p:pic>
        <p:nvPicPr>
          <p:cNvPr id="105" name="Google Shape;105;p17"/>
          <p:cNvPicPr preferRelativeResize="0"/>
          <p:nvPr/>
        </p:nvPicPr>
        <p:blipFill>
          <a:blip r:embed="rId8">
            <a:alphaModFix/>
          </a:blip>
          <a:stretch>
            <a:fillRect/>
          </a:stretch>
        </p:blipFill>
        <p:spPr>
          <a:xfrm>
            <a:off x="2224764" y="3265350"/>
            <a:ext cx="1834100" cy="582598"/>
          </a:xfrm>
          <a:prstGeom prst="rect">
            <a:avLst/>
          </a:prstGeom>
          <a:noFill/>
          <a:ln>
            <a:noFill/>
          </a:ln>
        </p:spPr>
      </p:pic>
      <p:pic>
        <p:nvPicPr>
          <p:cNvPr id="106" name="Google Shape;106;p17"/>
          <p:cNvPicPr preferRelativeResize="0"/>
          <p:nvPr/>
        </p:nvPicPr>
        <p:blipFill>
          <a:blip r:embed="rId9">
            <a:alphaModFix/>
          </a:blip>
          <a:stretch>
            <a:fillRect/>
          </a:stretch>
        </p:blipFill>
        <p:spPr>
          <a:xfrm rot="10800000">
            <a:off x="64917" y="7620000"/>
            <a:ext cx="87483" cy="18100"/>
          </a:xfrm>
          <a:prstGeom prst="rect">
            <a:avLst/>
          </a:prstGeom>
          <a:noFill/>
          <a:ln>
            <a:noFill/>
          </a:ln>
        </p:spPr>
      </p:pic>
      <p:pic>
        <p:nvPicPr>
          <p:cNvPr id="107" name="Google Shape;107;p17"/>
          <p:cNvPicPr preferRelativeResize="0"/>
          <p:nvPr/>
        </p:nvPicPr>
        <p:blipFill>
          <a:blip r:embed="rId9">
            <a:alphaModFix/>
          </a:blip>
          <a:stretch>
            <a:fillRect/>
          </a:stretch>
        </p:blipFill>
        <p:spPr>
          <a:xfrm>
            <a:off x="2177625" y="4913950"/>
            <a:ext cx="1834100" cy="398975"/>
          </a:xfrm>
          <a:prstGeom prst="rect">
            <a:avLst/>
          </a:prstGeom>
          <a:noFill/>
          <a:ln>
            <a:noFill/>
          </a:ln>
        </p:spPr>
      </p:pic>
      <p:pic>
        <p:nvPicPr>
          <p:cNvPr id="108" name="Google Shape;108;p17"/>
          <p:cNvPicPr preferRelativeResize="0"/>
          <p:nvPr/>
        </p:nvPicPr>
        <p:blipFill>
          <a:blip r:embed="rId10">
            <a:alphaModFix/>
          </a:blip>
          <a:stretch>
            <a:fillRect/>
          </a:stretch>
        </p:blipFill>
        <p:spPr>
          <a:xfrm>
            <a:off x="2250788" y="6664513"/>
            <a:ext cx="1782050" cy="385310"/>
          </a:xfrm>
          <a:prstGeom prst="rect">
            <a:avLst/>
          </a:prstGeom>
          <a:noFill/>
          <a:ln>
            <a:noFill/>
          </a:ln>
        </p:spPr>
      </p:pic>
      <p:pic>
        <p:nvPicPr>
          <p:cNvPr id="109" name="Google Shape;109;p17"/>
          <p:cNvPicPr preferRelativeResize="0"/>
          <p:nvPr/>
        </p:nvPicPr>
        <p:blipFill>
          <a:blip r:embed="rId11">
            <a:alphaModFix/>
          </a:blip>
          <a:stretch>
            <a:fillRect/>
          </a:stretch>
        </p:blipFill>
        <p:spPr>
          <a:xfrm>
            <a:off x="4385000" y="1217100"/>
            <a:ext cx="1331042" cy="1079625"/>
          </a:xfrm>
          <a:prstGeom prst="rect">
            <a:avLst/>
          </a:prstGeom>
          <a:noFill/>
          <a:ln>
            <a:noFill/>
          </a:ln>
        </p:spPr>
      </p:pic>
      <p:pic>
        <p:nvPicPr>
          <p:cNvPr id="110" name="Google Shape;110;p17"/>
          <p:cNvPicPr preferRelativeResize="0"/>
          <p:nvPr/>
        </p:nvPicPr>
        <p:blipFill>
          <a:blip r:embed="rId12">
            <a:alphaModFix/>
          </a:blip>
          <a:stretch>
            <a:fillRect/>
          </a:stretch>
        </p:blipFill>
        <p:spPr>
          <a:xfrm>
            <a:off x="4385000" y="3010763"/>
            <a:ext cx="1331050" cy="1091772"/>
          </a:xfrm>
          <a:prstGeom prst="rect">
            <a:avLst/>
          </a:prstGeom>
          <a:noFill/>
          <a:ln>
            <a:noFill/>
          </a:ln>
        </p:spPr>
      </p:pic>
      <p:pic>
        <p:nvPicPr>
          <p:cNvPr id="111" name="Google Shape;111;p17"/>
          <p:cNvPicPr preferRelativeResize="0"/>
          <p:nvPr/>
        </p:nvPicPr>
        <p:blipFill>
          <a:blip r:embed="rId13">
            <a:alphaModFix/>
          </a:blip>
          <a:stretch>
            <a:fillRect/>
          </a:stretch>
        </p:blipFill>
        <p:spPr>
          <a:xfrm>
            <a:off x="4363675" y="4567550"/>
            <a:ext cx="1331050" cy="1091772"/>
          </a:xfrm>
          <a:prstGeom prst="rect">
            <a:avLst/>
          </a:prstGeom>
          <a:noFill/>
          <a:ln>
            <a:noFill/>
          </a:ln>
        </p:spPr>
      </p:pic>
      <p:pic>
        <p:nvPicPr>
          <p:cNvPr id="112" name="Google Shape;112;p17"/>
          <p:cNvPicPr preferRelativeResize="0"/>
          <p:nvPr/>
        </p:nvPicPr>
        <p:blipFill>
          <a:blip r:embed="rId14">
            <a:alphaModFix/>
          </a:blip>
          <a:stretch>
            <a:fillRect/>
          </a:stretch>
        </p:blipFill>
        <p:spPr>
          <a:xfrm>
            <a:off x="4417888" y="6196925"/>
            <a:ext cx="1222625" cy="1002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txBox="1"/>
          <p:nvPr/>
        </p:nvSpPr>
        <p:spPr>
          <a:xfrm>
            <a:off x="1970400" y="71000"/>
            <a:ext cx="6117600" cy="73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3600" u="sng">
                <a:solidFill>
                  <a:srgbClr val="0000FF"/>
                </a:solidFill>
                <a:latin typeface="Barriecito"/>
                <a:ea typeface="Barriecito"/>
                <a:cs typeface="Barriecito"/>
                <a:sym typeface="Barriecito"/>
              </a:rPr>
              <a:t>1st Grade Supply List</a:t>
            </a:r>
            <a:endParaRPr sz="3600" u="sng">
              <a:solidFill>
                <a:srgbClr val="0000FF"/>
              </a:solidFill>
              <a:latin typeface="Barriecito"/>
              <a:ea typeface="Barriecito"/>
              <a:cs typeface="Barriecito"/>
              <a:sym typeface="Barriecito"/>
            </a:endParaRPr>
          </a:p>
        </p:txBody>
      </p:sp>
      <p:sp>
        <p:nvSpPr>
          <p:cNvPr id="118" name="Google Shape;118;p18"/>
          <p:cNvSpPr txBox="1"/>
          <p:nvPr/>
        </p:nvSpPr>
        <p:spPr>
          <a:xfrm>
            <a:off x="170125" y="908250"/>
            <a:ext cx="4518300" cy="63417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Clr>
                <a:schemeClr val="dk1"/>
              </a:buClr>
              <a:buSzPts val="1600"/>
              <a:buFont typeface="Love Ya Like A Sister"/>
              <a:buChar char="▢"/>
            </a:pPr>
            <a:r>
              <a:rPr lang="en" sz="1600">
                <a:solidFill>
                  <a:schemeClr val="dk1"/>
                </a:solidFill>
                <a:latin typeface="Love Ya Like A Sister"/>
                <a:ea typeface="Love Ya Like A Sister"/>
                <a:cs typeface="Love Ya Like A Sister"/>
                <a:sym typeface="Love Ya Like A Sister"/>
              </a:rPr>
              <a:t>Primary Writing Journal with picture space (2)</a:t>
            </a:r>
            <a:endParaRPr sz="1600">
              <a:solidFill>
                <a:schemeClr val="dk1"/>
              </a:solidFill>
              <a:latin typeface="Love Ya Like A Sister"/>
              <a:ea typeface="Love Ya Like A Sister"/>
              <a:cs typeface="Love Ya Like A Sister"/>
              <a:sym typeface="Love Ya Like A Sister"/>
            </a:endParaRPr>
          </a:p>
          <a:p>
            <a:pPr indent="-330200" lvl="0" marL="457200" rtl="0" algn="l">
              <a:lnSpc>
                <a:spcPct val="150000"/>
              </a:lnSpc>
              <a:spcBef>
                <a:spcPts val="0"/>
              </a:spcBef>
              <a:spcAft>
                <a:spcPts val="0"/>
              </a:spcAft>
              <a:buClr>
                <a:schemeClr val="dk1"/>
              </a:buClr>
              <a:buSzPts val="1600"/>
              <a:buFont typeface="Love Ya Like A Sister"/>
              <a:buChar char="▢"/>
            </a:pPr>
            <a:r>
              <a:rPr lang="en" sz="1600">
                <a:solidFill>
                  <a:schemeClr val="dk1"/>
                </a:solidFill>
                <a:latin typeface="Love Ya Like A Sister"/>
                <a:ea typeface="Love Ya Like A Sister"/>
                <a:cs typeface="Love Ya Like A Sister"/>
                <a:sym typeface="Love Ya Like A Sister"/>
              </a:rPr>
              <a:t>Crayola Washable Markers 8 ct (2)</a:t>
            </a:r>
            <a:endParaRPr sz="1600">
              <a:solidFill>
                <a:schemeClr val="dk1"/>
              </a:solidFill>
              <a:latin typeface="Love Ya Like A Sister"/>
              <a:ea typeface="Love Ya Like A Sister"/>
              <a:cs typeface="Love Ya Like A Sister"/>
              <a:sym typeface="Love Ya Like A Sister"/>
            </a:endParaRPr>
          </a:p>
          <a:p>
            <a:pPr indent="-330200" lvl="0" marL="457200" rtl="0" algn="l">
              <a:lnSpc>
                <a:spcPct val="150000"/>
              </a:lnSpc>
              <a:spcBef>
                <a:spcPts val="0"/>
              </a:spcBef>
              <a:spcAft>
                <a:spcPts val="0"/>
              </a:spcAft>
              <a:buClr>
                <a:schemeClr val="dk1"/>
              </a:buClr>
              <a:buSzPts val="1600"/>
              <a:buFont typeface="Love Ya Like A Sister"/>
              <a:buChar char="▢"/>
            </a:pPr>
            <a:r>
              <a:rPr lang="en" sz="1600">
                <a:solidFill>
                  <a:schemeClr val="dk1"/>
                </a:solidFill>
                <a:latin typeface="Love Ya Like A Sister"/>
                <a:ea typeface="Love Ya Like A Sister"/>
                <a:cs typeface="Love Ya Like A Sister"/>
                <a:sym typeface="Love Ya Like A Sister"/>
              </a:rPr>
              <a:t>Black Expo Fine Tip Dry Erase Markers (8) </a:t>
            </a:r>
            <a:endParaRPr sz="1600">
              <a:solidFill>
                <a:schemeClr val="dk1"/>
              </a:solidFill>
              <a:latin typeface="Love Ya Like A Sister"/>
              <a:ea typeface="Love Ya Like A Sister"/>
              <a:cs typeface="Love Ya Like A Sister"/>
              <a:sym typeface="Love Ya Like A Sister"/>
            </a:endParaRPr>
          </a:p>
          <a:p>
            <a:pPr indent="-330200" lvl="0" marL="457200" rtl="0" algn="l">
              <a:lnSpc>
                <a:spcPct val="150000"/>
              </a:lnSpc>
              <a:spcBef>
                <a:spcPts val="0"/>
              </a:spcBef>
              <a:spcAft>
                <a:spcPts val="0"/>
              </a:spcAft>
              <a:buClr>
                <a:schemeClr val="dk1"/>
              </a:buClr>
              <a:buSzPts val="1600"/>
              <a:buFont typeface="Love Ya Like A Sister"/>
              <a:buChar char="▢"/>
            </a:pPr>
            <a:r>
              <a:rPr lang="en" sz="1600">
                <a:solidFill>
                  <a:schemeClr val="dk1"/>
                </a:solidFill>
                <a:latin typeface="Love Ya Like A Sister"/>
                <a:ea typeface="Love Ya Like A Sister"/>
                <a:cs typeface="Love Ya Like A Sister"/>
                <a:sym typeface="Love Ya Like A Sister"/>
              </a:rPr>
              <a:t>Blue Pencil Box (1)</a:t>
            </a:r>
            <a:endParaRPr sz="1600">
              <a:solidFill>
                <a:schemeClr val="dk1"/>
              </a:solidFill>
              <a:latin typeface="Love Ya Like A Sister"/>
              <a:ea typeface="Love Ya Like A Sister"/>
              <a:cs typeface="Love Ya Like A Sister"/>
              <a:sym typeface="Love Ya Like A Sister"/>
            </a:endParaRPr>
          </a:p>
          <a:p>
            <a:pPr indent="-330200" lvl="0" marL="457200" rtl="0" algn="l">
              <a:lnSpc>
                <a:spcPct val="150000"/>
              </a:lnSpc>
              <a:spcBef>
                <a:spcPts val="0"/>
              </a:spcBef>
              <a:spcAft>
                <a:spcPts val="0"/>
              </a:spcAft>
              <a:buClr>
                <a:schemeClr val="dk1"/>
              </a:buClr>
              <a:buSzPts val="1600"/>
              <a:buFont typeface="Love Ya Like A Sister"/>
              <a:buChar char="▢"/>
            </a:pPr>
            <a:r>
              <a:rPr lang="en" sz="1600">
                <a:solidFill>
                  <a:schemeClr val="dk1"/>
                </a:solidFill>
                <a:latin typeface="Love Ya Like A Sister"/>
                <a:ea typeface="Love Ya Like A Sister"/>
                <a:cs typeface="Love Ya Like A Sister"/>
                <a:sym typeface="Love Ya Like A Sister"/>
              </a:rPr>
              <a:t>3 Ring Fabric Pencil Pouch with clear front (1)</a:t>
            </a:r>
            <a:endParaRPr sz="1600">
              <a:solidFill>
                <a:schemeClr val="dk1"/>
              </a:solidFill>
              <a:latin typeface="Love Ya Like A Sister"/>
              <a:ea typeface="Love Ya Like A Sister"/>
              <a:cs typeface="Love Ya Like A Sister"/>
              <a:sym typeface="Love Ya Like A Sister"/>
            </a:endParaRPr>
          </a:p>
          <a:p>
            <a:pPr indent="-330200" lvl="0" marL="457200" rtl="0" algn="l">
              <a:lnSpc>
                <a:spcPct val="150000"/>
              </a:lnSpc>
              <a:spcBef>
                <a:spcPts val="0"/>
              </a:spcBef>
              <a:spcAft>
                <a:spcPts val="0"/>
              </a:spcAft>
              <a:buClr>
                <a:schemeClr val="dk1"/>
              </a:buClr>
              <a:buSzPts val="1600"/>
              <a:buFont typeface="Love Ya Like A Sister"/>
              <a:buChar char="▢"/>
            </a:pPr>
            <a:r>
              <a:rPr lang="en" sz="1600">
                <a:solidFill>
                  <a:schemeClr val="dk1"/>
                </a:solidFill>
                <a:latin typeface="Love Ya Like A Sister"/>
                <a:ea typeface="Love Ya Like A Sister"/>
                <a:cs typeface="Love Ya Like A Sister"/>
                <a:sym typeface="Love Ya Like A Sister"/>
              </a:rPr>
              <a:t>No2 Dixon Ticonderoga PreSharpened Pencils (24 pencils) </a:t>
            </a:r>
            <a:endParaRPr sz="1600">
              <a:solidFill>
                <a:schemeClr val="dk1"/>
              </a:solidFill>
              <a:latin typeface="Love Ya Like A Sister"/>
              <a:ea typeface="Love Ya Like A Sister"/>
              <a:cs typeface="Love Ya Like A Sister"/>
              <a:sym typeface="Love Ya Like A Sister"/>
            </a:endParaRPr>
          </a:p>
          <a:p>
            <a:pPr indent="-330200" lvl="0" marL="457200" rtl="0" algn="l">
              <a:lnSpc>
                <a:spcPct val="150000"/>
              </a:lnSpc>
              <a:spcBef>
                <a:spcPts val="0"/>
              </a:spcBef>
              <a:spcAft>
                <a:spcPts val="0"/>
              </a:spcAft>
              <a:buClr>
                <a:schemeClr val="dk1"/>
              </a:buClr>
              <a:buSzPts val="1600"/>
              <a:buFont typeface="Love Ya Like A Sister"/>
              <a:buChar char="▢"/>
            </a:pPr>
            <a:r>
              <a:rPr lang="en" sz="1600">
                <a:solidFill>
                  <a:schemeClr val="dk1"/>
                </a:solidFill>
                <a:latin typeface="Love Ya Like A Sister"/>
                <a:ea typeface="Love Ya Like A Sister"/>
                <a:cs typeface="Love Ya Like A Sister"/>
                <a:sym typeface="Love Ya Like A Sister"/>
              </a:rPr>
              <a:t>Crayola Crayons 24CT (4) </a:t>
            </a:r>
            <a:endParaRPr sz="1600">
              <a:solidFill>
                <a:schemeClr val="dk1"/>
              </a:solidFill>
              <a:latin typeface="Love Ya Like A Sister"/>
              <a:ea typeface="Love Ya Like A Sister"/>
              <a:cs typeface="Love Ya Like A Sister"/>
              <a:sym typeface="Love Ya Like A Sister"/>
            </a:endParaRPr>
          </a:p>
          <a:p>
            <a:pPr indent="-330200" lvl="0" marL="457200" rtl="0" algn="l">
              <a:lnSpc>
                <a:spcPct val="150000"/>
              </a:lnSpc>
              <a:spcBef>
                <a:spcPts val="0"/>
              </a:spcBef>
              <a:spcAft>
                <a:spcPts val="0"/>
              </a:spcAft>
              <a:buClr>
                <a:schemeClr val="dk1"/>
              </a:buClr>
              <a:buSzPts val="1600"/>
              <a:buFont typeface="Love Ya Like A Sister"/>
              <a:buChar char="▢"/>
            </a:pPr>
            <a:r>
              <a:rPr lang="en" sz="1600">
                <a:solidFill>
                  <a:schemeClr val="dk1"/>
                </a:solidFill>
                <a:latin typeface="Love Ya Like A Sister"/>
                <a:ea typeface="Love Ya Like A Sister"/>
                <a:cs typeface="Love Ya Like A Sister"/>
                <a:sym typeface="Love Ya Like A Sister"/>
              </a:rPr>
              <a:t>Elmer’s Small Purple Washable Glue Stick (24) </a:t>
            </a:r>
            <a:endParaRPr sz="1600">
              <a:solidFill>
                <a:schemeClr val="dk1"/>
              </a:solidFill>
              <a:latin typeface="Love Ya Like A Sister"/>
              <a:ea typeface="Love Ya Like A Sister"/>
              <a:cs typeface="Love Ya Like A Sister"/>
              <a:sym typeface="Love Ya Like A Sister"/>
            </a:endParaRPr>
          </a:p>
          <a:p>
            <a:pPr indent="-330200" lvl="0" marL="457200" rtl="0" algn="l">
              <a:lnSpc>
                <a:spcPct val="150000"/>
              </a:lnSpc>
              <a:spcBef>
                <a:spcPts val="0"/>
              </a:spcBef>
              <a:spcAft>
                <a:spcPts val="0"/>
              </a:spcAft>
              <a:buClr>
                <a:schemeClr val="dk1"/>
              </a:buClr>
              <a:buSzPts val="1600"/>
              <a:buFont typeface="Love Ya Like A Sister"/>
              <a:buChar char="▢"/>
            </a:pPr>
            <a:r>
              <a:rPr lang="en" sz="1600">
                <a:solidFill>
                  <a:schemeClr val="dk1"/>
                </a:solidFill>
                <a:latin typeface="Love Ya Like A Sister"/>
                <a:ea typeface="Love Ya Like A Sister"/>
                <a:cs typeface="Love Ya Like A Sister"/>
                <a:sym typeface="Love Ya Like A Sister"/>
              </a:rPr>
              <a:t>Sharpie Accent Highlighters 4CT (1)</a:t>
            </a:r>
            <a:endParaRPr sz="1600">
              <a:solidFill>
                <a:schemeClr val="dk1"/>
              </a:solidFill>
              <a:latin typeface="Love Ya Like A Sister"/>
              <a:ea typeface="Love Ya Like A Sister"/>
              <a:cs typeface="Love Ya Like A Sister"/>
              <a:sym typeface="Love Ya Like A Sister"/>
            </a:endParaRPr>
          </a:p>
          <a:p>
            <a:pPr indent="-330200" lvl="0" marL="457200" rtl="0" algn="l">
              <a:lnSpc>
                <a:spcPct val="150000"/>
              </a:lnSpc>
              <a:spcBef>
                <a:spcPts val="0"/>
              </a:spcBef>
              <a:spcAft>
                <a:spcPts val="0"/>
              </a:spcAft>
              <a:buClr>
                <a:schemeClr val="dk1"/>
              </a:buClr>
              <a:buSzPts val="1600"/>
              <a:buFont typeface="Love Ya Like A Sister"/>
              <a:buChar char="▢"/>
            </a:pPr>
            <a:r>
              <a:rPr lang="en" sz="1600">
                <a:solidFill>
                  <a:schemeClr val="dk1"/>
                </a:solidFill>
                <a:latin typeface="Love Ya Like A Sister"/>
                <a:ea typeface="Love Ya Like A Sister"/>
                <a:cs typeface="Love Ya Like A Sister"/>
                <a:sym typeface="Love Ya Like A Sister"/>
              </a:rPr>
              <a:t>Everyone for everybody Hand Soap (2) </a:t>
            </a:r>
            <a:endParaRPr sz="1600">
              <a:solidFill>
                <a:schemeClr val="dk1"/>
              </a:solidFill>
              <a:latin typeface="Love Ya Like A Sister"/>
              <a:ea typeface="Love Ya Like A Sister"/>
              <a:cs typeface="Love Ya Like A Sister"/>
              <a:sym typeface="Love Ya Like A Sister"/>
            </a:endParaRPr>
          </a:p>
          <a:p>
            <a:pPr indent="-330200" lvl="0" marL="457200" rtl="0" algn="l">
              <a:lnSpc>
                <a:spcPct val="150000"/>
              </a:lnSpc>
              <a:spcBef>
                <a:spcPts val="0"/>
              </a:spcBef>
              <a:spcAft>
                <a:spcPts val="0"/>
              </a:spcAft>
              <a:buClr>
                <a:schemeClr val="dk1"/>
              </a:buClr>
              <a:buSzPts val="1600"/>
              <a:buFont typeface="Love Ya Like A Sister"/>
              <a:buChar char="▢"/>
            </a:pPr>
            <a:r>
              <a:rPr lang="en" sz="1600">
                <a:solidFill>
                  <a:schemeClr val="dk1"/>
                </a:solidFill>
                <a:latin typeface="Love Ya Like A Sister"/>
                <a:ea typeface="Love Ya Like A Sister"/>
                <a:cs typeface="Love Ya Like A Sister"/>
                <a:sym typeface="Love Ya Like A Sister"/>
              </a:rPr>
              <a:t>Puffs Kleenex (2) </a:t>
            </a:r>
            <a:endParaRPr sz="1600">
              <a:solidFill>
                <a:schemeClr val="dk1"/>
              </a:solidFill>
              <a:latin typeface="Love Ya Like A Sister"/>
              <a:ea typeface="Love Ya Like A Sister"/>
              <a:cs typeface="Love Ya Like A Sister"/>
              <a:sym typeface="Love Ya Like A Sister"/>
            </a:endParaRPr>
          </a:p>
          <a:p>
            <a:pPr indent="-330200" lvl="0" marL="457200" rtl="0" algn="l">
              <a:lnSpc>
                <a:spcPct val="150000"/>
              </a:lnSpc>
              <a:spcBef>
                <a:spcPts val="0"/>
              </a:spcBef>
              <a:spcAft>
                <a:spcPts val="0"/>
              </a:spcAft>
              <a:buClr>
                <a:schemeClr val="dk1"/>
              </a:buClr>
              <a:buSzPts val="1600"/>
              <a:buFont typeface="Love Ya Like A Sister"/>
              <a:buChar char="▢"/>
            </a:pPr>
            <a:r>
              <a:rPr lang="en" sz="1600">
                <a:solidFill>
                  <a:schemeClr val="dk1"/>
                </a:solidFill>
                <a:latin typeface="Love Ya Like A Sister"/>
                <a:ea typeface="Love Ya Like A Sister"/>
                <a:cs typeface="Love Ya Like A Sister"/>
                <a:sym typeface="Love Ya Like A Sister"/>
              </a:rPr>
              <a:t>Unscented Baby Wipes (1) </a:t>
            </a:r>
            <a:endParaRPr sz="1600">
              <a:solidFill>
                <a:schemeClr val="dk1"/>
              </a:solidFill>
              <a:latin typeface="Love Ya Like A Sister"/>
              <a:ea typeface="Love Ya Like A Sister"/>
              <a:cs typeface="Love Ya Like A Sister"/>
              <a:sym typeface="Love Ya Like A Sister"/>
            </a:endParaRPr>
          </a:p>
          <a:p>
            <a:pPr indent="-330200" lvl="0" marL="457200" rtl="0" algn="l">
              <a:lnSpc>
                <a:spcPct val="150000"/>
              </a:lnSpc>
              <a:spcBef>
                <a:spcPts val="0"/>
              </a:spcBef>
              <a:spcAft>
                <a:spcPts val="0"/>
              </a:spcAft>
              <a:buClr>
                <a:schemeClr val="dk1"/>
              </a:buClr>
              <a:buSzPts val="1600"/>
              <a:buFont typeface="Love Ya Like A Sister"/>
              <a:buChar char="▢"/>
            </a:pPr>
            <a:r>
              <a:rPr lang="en" sz="1600">
                <a:solidFill>
                  <a:schemeClr val="dk1"/>
                </a:solidFill>
                <a:latin typeface="Love Ya Like A Sister"/>
                <a:ea typeface="Love Ya Like A Sister"/>
                <a:cs typeface="Love Ya Like A Sister"/>
                <a:sym typeface="Love Ya Like A Sister"/>
              </a:rPr>
              <a:t>Clorox Disinfecting Wipes (2)</a:t>
            </a:r>
            <a:endParaRPr sz="1600">
              <a:solidFill>
                <a:schemeClr val="dk1"/>
              </a:solidFill>
              <a:latin typeface="Love Ya Like A Sister"/>
              <a:ea typeface="Love Ya Like A Sister"/>
              <a:cs typeface="Love Ya Like A Sister"/>
              <a:sym typeface="Love Ya Like A Sister"/>
            </a:endParaRPr>
          </a:p>
        </p:txBody>
      </p:sp>
      <p:sp>
        <p:nvSpPr>
          <p:cNvPr id="119" name="Google Shape;119;p18"/>
          <p:cNvSpPr txBox="1"/>
          <p:nvPr/>
        </p:nvSpPr>
        <p:spPr>
          <a:xfrm>
            <a:off x="5343975" y="908250"/>
            <a:ext cx="4347900" cy="67110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Clr>
                <a:schemeClr val="dk1"/>
              </a:buClr>
              <a:buSzPts val="1600"/>
              <a:buFont typeface="Love Ya Like A Sister"/>
              <a:buChar char="▢"/>
            </a:pPr>
            <a:r>
              <a:rPr lang="en" sz="1600">
                <a:solidFill>
                  <a:schemeClr val="dk1"/>
                </a:solidFill>
                <a:latin typeface="Love Ya Like A Sister"/>
                <a:ea typeface="Love Ya Like A Sister"/>
                <a:cs typeface="Love Ya Like A Sister"/>
                <a:sym typeface="Love Ya Like A Sister"/>
              </a:rPr>
              <a:t>Resealable</a:t>
            </a:r>
            <a:r>
              <a:rPr lang="en" sz="1600">
                <a:solidFill>
                  <a:schemeClr val="dk1"/>
                </a:solidFill>
                <a:latin typeface="Love Ya Like A Sister"/>
                <a:ea typeface="Love Ya Like A Sister"/>
                <a:cs typeface="Love Ya Like A Sister"/>
                <a:sym typeface="Love Ya Like A Sister"/>
              </a:rPr>
              <a:t> Snack bags (1box)</a:t>
            </a:r>
            <a:endParaRPr sz="1600">
              <a:solidFill>
                <a:schemeClr val="dk1"/>
              </a:solidFill>
              <a:latin typeface="Love Ya Like A Sister"/>
              <a:ea typeface="Love Ya Like A Sister"/>
              <a:cs typeface="Love Ya Like A Sister"/>
              <a:sym typeface="Love Ya Like A Sister"/>
            </a:endParaRPr>
          </a:p>
          <a:p>
            <a:pPr indent="-330200" lvl="0" marL="457200" rtl="0" algn="l">
              <a:lnSpc>
                <a:spcPct val="150000"/>
              </a:lnSpc>
              <a:spcBef>
                <a:spcPts val="0"/>
              </a:spcBef>
              <a:spcAft>
                <a:spcPts val="0"/>
              </a:spcAft>
              <a:buClr>
                <a:schemeClr val="dk1"/>
              </a:buClr>
              <a:buSzPts val="1600"/>
              <a:buFont typeface="Love Ya Like A Sister"/>
              <a:buChar char="▢"/>
            </a:pPr>
            <a:r>
              <a:rPr lang="en" sz="1600">
                <a:solidFill>
                  <a:schemeClr val="dk1"/>
                </a:solidFill>
                <a:latin typeface="Love Ya Like A Sister"/>
                <a:ea typeface="Love Ya Like A Sister"/>
                <a:cs typeface="Love Ya Like A Sister"/>
                <a:sym typeface="Love Ya Like A Sister"/>
              </a:rPr>
              <a:t>Resealable</a:t>
            </a:r>
            <a:r>
              <a:rPr lang="en" sz="1600">
                <a:solidFill>
                  <a:schemeClr val="dk1"/>
                </a:solidFill>
                <a:latin typeface="Love Ya Like A Sister"/>
                <a:ea typeface="Love Ya Like A Sister"/>
                <a:cs typeface="Love Ya Like A Sister"/>
                <a:sym typeface="Love Ya Like A Sister"/>
              </a:rPr>
              <a:t> Gallon Bags (1 box)</a:t>
            </a:r>
            <a:endParaRPr sz="1600">
              <a:solidFill>
                <a:schemeClr val="dk1"/>
              </a:solidFill>
              <a:latin typeface="Love Ya Like A Sister"/>
              <a:ea typeface="Love Ya Like A Sister"/>
              <a:cs typeface="Love Ya Like A Sister"/>
              <a:sym typeface="Love Ya Like A Sister"/>
            </a:endParaRPr>
          </a:p>
          <a:p>
            <a:pPr indent="-330200" lvl="0" marL="457200" rtl="0" algn="l">
              <a:lnSpc>
                <a:spcPct val="150000"/>
              </a:lnSpc>
              <a:spcBef>
                <a:spcPts val="0"/>
              </a:spcBef>
              <a:spcAft>
                <a:spcPts val="0"/>
              </a:spcAft>
              <a:buClr>
                <a:schemeClr val="dk1"/>
              </a:buClr>
              <a:buSzPts val="1600"/>
              <a:buFont typeface="Love Ya Like A Sister"/>
              <a:buChar char="▢"/>
            </a:pPr>
            <a:r>
              <a:rPr lang="en" sz="1600">
                <a:solidFill>
                  <a:schemeClr val="dk1"/>
                </a:solidFill>
                <a:latin typeface="Love Ya Like A Sister"/>
                <a:ea typeface="Love Ya Like A Sister"/>
                <a:cs typeface="Love Ya Like A Sister"/>
                <a:sym typeface="Love Ya Like A Sister"/>
              </a:rPr>
              <a:t>½” Avery White Durable View D-Ring Binder (1)</a:t>
            </a:r>
            <a:endParaRPr sz="1600">
              <a:solidFill>
                <a:schemeClr val="dk1"/>
              </a:solidFill>
              <a:latin typeface="Love Ya Like A Sister"/>
              <a:ea typeface="Love Ya Like A Sister"/>
              <a:cs typeface="Love Ya Like A Sister"/>
              <a:sym typeface="Love Ya Like A Sister"/>
            </a:endParaRPr>
          </a:p>
          <a:p>
            <a:pPr indent="-330200" lvl="0" marL="457200" rtl="0" algn="l">
              <a:lnSpc>
                <a:spcPct val="150000"/>
              </a:lnSpc>
              <a:spcBef>
                <a:spcPts val="0"/>
              </a:spcBef>
              <a:spcAft>
                <a:spcPts val="0"/>
              </a:spcAft>
              <a:buClr>
                <a:schemeClr val="dk1"/>
              </a:buClr>
              <a:buSzPts val="1600"/>
              <a:buFont typeface="Love Ya Like A Sister"/>
              <a:buChar char="▢"/>
            </a:pPr>
            <a:r>
              <a:rPr lang="en" sz="1600">
                <a:solidFill>
                  <a:schemeClr val="dk1"/>
                </a:solidFill>
                <a:latin typeface="Love Ya Like A Sister"/>
                <a:ea typeface="Love Ya Like A Sister"/>
                <a:cs typeface="Love Ya Like A Sister"/>
                <a:sym typeface="Love Ya Like A Sister"/>
              </a:rPr>
              <a:t>5 Star Blue Plastic Pocket Folder with prongs (1) </a:t>
            </a:r>
            <a:endParaRPr sz="1600">
              <a:solidFill>
                <a:schemeClr val="dk1"/>
              </a:solidFill>
              <a:latin typeface="Love Ya Like A Sister"/>
              <a:ea typeface="Love Ya Like A Sister"/>
              <a:cs typeface="Love Ya Like A Sister"/>
              <a:sym typeface="Love Ya Like A Sister"/>
            </a:endParaRPr>
          </a:p>
          <a:p>
            <a:pPr indent="-330200" lvl="0" marL="457200" rtl="0" algn="l">
              <a:lnSpc>
                <a:spcPct val="150000"/>
              </a:lnSpc>
              <a:spcBef>
                <a:spcPts val="0"/>
              </a:spcBef>
              <a:spcAft>
                <a:spcPts val="0"/>
              </a:spcAft>
              <a:buClr>
                <a:schemeClr val="dk1"/>
              </a:buClr>
              <a:buSzPts val="1600"/>
              <a:buFont typeface="Love Ya Like A Sister"/>
              <a:buChar char="▢"/>
            </a:pPr>
            <a:r>
              <a:rPr lang="en" sz="1600">
                <a:solidFill>
                  <a:schemeClr val="dk1"/>
                </a:solidFill>
                <a:latin typeface="Love Ya Like A Sister"/>
                <a:ea typeface="Love Ya Like A Sister"/>
                <a:cs typeface="Love Ya Like A Sister"/>
                <a:sym typeface="Love Ya Like A Sister"/>
              </a:rPr>
              <a:t>5 Star Yellow Plastic Pocket Folder with prongs (1)</a:t>
            </a:r>
            <a:endParaRPr sz="1600">
              <a:solidFill>
                <a:schemeClr val="dk1"/>
              </a:solidFill>
              <a:latin typeface="Love Ya Like A Sister"/>
              <a:ea typeface="Love Ya Like A Sister"/>
              <a:cs typeface="Love Ya Like A Sister"/>
              <a:sym typeface="Love Ya Like A Sister"/>
            </a:endParaRPr>
          </a:p>
          <a:p>
            <a:pPr indent="-330200" lvl="0" marL="457200" rtl="0" algn="l">
              <a:lnSpc>
                <a:spcPct val="150000"/>
              </a:lnSpc>
              <a:spcBef>
                <a:spcPts val="0"/>
              </a:spcBef>
              <a:spcAft>
                <a:spcPts val="0"/>
              </a:spcAft>
              <a:buClr>
                <a:schemeClr val="dk1"/>
              </a:buClr>
              <a:buSzPts val="1600"/>
              <a:buFont typeface="Love Ya Like A Sister"/>
              <a:buChar char="▢"/>
            </a:pPr>
            <a:r>
              <a:rPr lang="en" sz="1600">
                <a:solidFill>
                  <a:schemeClr val="dk1"/>
                </a:solidFill>
                <a:latin typeface="Love Ya Like A Sister"/>
                <a:ea typeface="Love Ya Like A Sister"/>
                <a:cs typeface="Love Ya Like A Sister"/>
                <a:sym typeface="Love Ya Like A Sister"/>
              </a:rPr>
              <a:t>Fiskars blunt tip scissors (1) </a:t>
            </a:r>
            <a:endParaRPr sz="1600">
              <a:solidFill>
                <a:schemeClr val="dk1"/>
              </a:solidFill>
              <a:latin typeface="Love Ya Like A Sister"/>
              <a:ea typeface="Love Ya Like A Sister"/>
              <a:cs typeface="Love Ya Like A Sister"/>
              <a:sym typeface="Love Ya Like A Sister"/>
            </a:endParaRPr>
          </a:p>
          <a:p>
            <a:pPr indent="-330200" lvl="0" marL="457200" rtl="0" algn="l">
              <a:lnSpc>
                <a:spcPct val="150000"/>
              </a:lnSpc>
              <a:spcBef>
                <a:spcPts val="0"/>
              </a:spcBef>
              <a:spcAft>
                <a:spcPts val="0"/>
              </a:spcAft>
              <a:buClr>
                <a:schemeClr val="dk1"/>
              </a:buClr>
              <a:buSzPts val="1600"/>
              <a:buFont typeface="Love Ya Like A Sister"/>
              <a:buChar char="▢"/>
            </a:pPr>
            <a:r>
              <a:rPr lang="en" sz="1600">
                <a:solidFill>
                  <a:schemeClr val="dk1"/>
                </a:solidFill>
                <a:latin typeface="Love Ya Like A Sister"/>
                <a:ea typeface="Love Ya Like A Sister"/>
                <a:cs typeface="Love Ya Like A Sister"/>
                <a:sym typeface="Love Ya Like A Sister"/>
              </a:rPr>
              <a:t>Paper Mate arrowhead PINK Pencil Top Erasers 6 pack (3) </a:t>
            </a:r>
            <a:endParaRPr sz="1600">
              <a:solidFill>
                <a:schemeClr val="dk1"/>
              </a:solidFill>
              <a:latin typeface="Love Ya Like A Sister"/>
              <a:ea typeface="Love Ya Like A Sister"/>
              <a:cs typeface="Love Ya Like A Sister"/>
              <a:sym typeface="Love Ya Like A Sister"/>
            </a:endParaRPr>
          </a:p>
          <a:p>
            <a:pPr indent="-330200" lvl="0" marL="457200" rtl="0" algn="l">
              <a:lnSpc>
                <a:spcPct val="150000"/>
              </a:lnSpc>
              <a:spcBef>
                <a:spcPts val="0"/>
              </a:spcBef>
              <a:spcAft>
                <a:spcPts val="0"/>
              </a:spcAft>
              <a:buClr>
                <a:schemeClr val="dk1"/>
              </a:buClr>
              <a:buSzPts val="1600"/>
              <a:buFont typeface="Love Ya Like A Sister"/>
              <a:buChar char="▢"/>
            </a:pPr>
            <a:r>
              <a:rPr lang="en" sz="1600">
                <a:solidFill>
                  <a:schemeClr val="dk1"/>
                </a:solidFill>
                <a:latin typeface="Love Ya Like A Sister"/>
                <a:ea typeface="Love Ya Like A Sister"/>
                <a:cs typeface="Love Ya Like A Sister"/>
                <a:sym typeface="Love Ya Like A Sister"/>
              </a:rPr>
              <a:t>Bounty select a size paper towels (4)</a:t>
            </a:r>
            <a:endParaRPr sz="1600">
              <a:solidFill>
                <a:schemeClr val="dk1"/>
              </a:solidFill>
              <a:latin typeface="Love Ya Like A Sister"/>
              <a:ea typeface="Love Ya Like A Sister"/>
              <a:cs typeface="Love Ya Like A Sister"/>
              <a:sym typeface="Love Ya Like A Sister"/>
            </a:endParaRPr>
          </a:p>
          <a:p>
            <a:pPr indent="-330200" lvl="0" marL="457200" rtl="0" algn="l">
              <a:lnSpc>
                <a:spcPct val="150000"/>
              </a:lnSpc>
              <a:spcBef>
                <a:spcPts val="0"/>
              </a:spcBef>
              <a:spcAft>
                <a:spcPts val="0"/>
              </a:spcAft>
              <a:buClr>
                <a:schemeClr val="dk1"/>
              </a:buClr>
              <a:buSzPts val="1600"/>
              <a:buFont typeface="Love Ya Like A Sister"/>
              <a:buChar char="▢"/>
            </a:pPr>
            <a:r>
              <a:rPr lang="en" sz="1600">
                <a:solidFill>
                  <a:schemeClr val="dk1"/>
                </a:solidFill>
                <a:latin typeface="Love Ya Like A Sister"/>
                <a:ea typeface="Love Ya Like A Sister"/>
                <a:cs typeface="Love Ya Like A Sister"/>
                <a:sym typeface="Love Ya Like A Sister"/>
              </a:rPr>
              <a:t>Astrobrights White Card Stock 8 ½ x 11 (1)</a:t>
            </a:r>
            <a:endParaRPr sz="1600">
              <a:solidFill>
                <a:schemeClr val="dk1"/>
              </a:solidFill>
              <a:latin typeface="Love Ya Like A Sister"/>
              <a:ea typeface="Love Ya Like A Sister"/>
              <a:cs typeface="Love Ya Like A Sister"/>
              <a:sym typeface="Love Ya Like A Sister"/>
            </a:endParaRPr>
          </a:p>
          <a:p>
            <a:pPr indent="-330200" lvl="0" marL="457200" rtl="0" algn="l">
              <a:lnSpc>
                <a:spcPct val="150000"/>
              </a:lnSpc>
              <a:spcBef>
                <a:spcPts val="0"/>
              </a:spcBef>
              <a:spcAft>
                <a:spcPts val="0"/>
              </a:spcAft>
              <a:buClr>
                <a:schemeClr val="dk1"/>
              </a:buClr>
              <a:buSzPts val="1600"/>
              <a:buFont typeface="Love Ya Like A Sister"/>
              <a:buChar char="▢"/>
            </a:pPr>
            <a:r>
              <a:rPr lang="en" sz="1600">
                <a:solidFill>
                  <a:schemeClr val="dk1"/>
                </a:solidFill>
                <a:latin typeface="Love Ya Like A Sister"/>
                <a:ea typeface="Love Ya Like A Sister"/>
                <a:cs typeface="Love Ya Like A Sister"/>
                <a:sym typeface="Love Ya Like A Sister"/>
              </a:rPr>
              <a:t>Astrobrights Happy Assortment  Colored Card Stock 8 ½ x 11 (1)</a:t>
            </a:r>
            <a:endParaRPr sz="1600">
              <a:solidFill>
                <a:schemeClr val="dk1"/>
              </a:solidFill>
              <a:latin typeface="Love Ya Like A Sister"/>
              <a:ea typeface="Love Ya Like A Sister"/>
              <a:cs typeface="Love Ya Like A Sister"/>
              <a:sym typeface="Love Ya Like A Sister"/>
            </a:endParaRPr>
          </a:p>
          <a:p>
            <a:pPr indent="-330200" lvl="0" marL="457200" rtl="0" algn="l">
              <a:lnSpc>
                <a:spcPct val="150000"/>
              </a:lnSpc>
              <a:spcBef>
                <a:spcPts val="0"/>
              </a:spcBef>
              <a:spcAft>
                <a:spcPts val="0"/>
              </a:spcAft>
              <a:buClr>
                <a:schemeClr val="dk1"/>
              </a:buClr>
              <a:buSzPts val="1600"/>
              <a:buFont typeface="Love Ya Like A Sister"/>
              <a:buChar char="▢"/>
            </a:pPr>
            <a:r>
              <a:rPr lang="en" sz="1600">
                <a:solidFill>
                  <a:schemeClr val="dk1"/>
                </a:solidFill>
                <a:latin typeface="Love Ya Like A Sister"/>
                <a:ea typeface="Love Ya Like A Sister"/>
                <a:cs typeface="Love Ya Like A Sister"/>
                <a:sym typeface="Love Ya Like A Sister"/>
              </a:rPr>
              <a:t>Non- bluetooth Headphones (2)</a:t>
            </a:r>
            <a:endParaRPr sz="1600">
              <a:solidFill>
                <a:schemeClr val="dk1"/>
              </a:solidFill>
              <a:latin typeface="Love Ya Like A Sister"/>
              <a:ea typeface="Love Ya Like A Sister"/>
              <a:cs typeface="Love Ya Like A Sister"/>
              <a:sym typeface="Love Ya Like A Sister"/>
            </a:endParaRPr>
          </a:p>
          <a:p>
            <a:pPr indent="0" lvl="0" marL="0" rtl="0" algn="l">
              <a:lnSpc>
                <a:spcPct val="150000"/>
              </a:lnSpc>
              <a:spcBef>
                <a:spcPts val="0"/>
              </a:spcBef>
              <a:spcAft>
                <a:spcPts val="0"/>
              </a:spcAft>
              <a:buNone/>
            </a:pPr>
            <a:r>
              <a:t/>
            </a:r>
            <a:endParaRPr sz="1600">
              <a:solidFill>
                <a:schemeClr val="dk1"/>
              </a:solidFill>
              <a:latin typeface="Love Ya Like A Sister"/>
              <a:ea typeface="Love Ya Like A Sister"/>
              <a:cs typeface="Love Ya Like A Sister"/>
              <a:sym typeface="Love Ya Like A Siste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